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1948764956" r:id="rId5"/>
    <p:sldId id="1948764959" r:id="rId6"/>
    <p:sldId id="1948764960" r:id="rId7"/>
    <p:sldId id="1948764950" r:id="rId8"/>
    <p:sldId id="1948764946" r:id="rId9"/>
    <p:sldId id="1948764958" r:id="rId10"/>
    <p:sldId id="1948764957" r:id="rId11"/>
    <p:sldId id="332" r:id="rId12"/>
    <p:sldId id="1948764906" r:id="rId13"/>
    <p:sldId id="1948764974" r:id="rId14"/>
    <p:sldId id="357" r:id="rId15"/>
    <p:sldId id="355" r:id="rId16"/>
    <p:sldId id="1948764963" r:id="rId17"/>
    <p:sldId id="356" r:id="rId18"/>
    <p:sldId id="365" r:id="rId19"/>
    <p:sldId id="360" r:id="rId20"/>
    <p:sldId id="376" r:id="rId21"/>
    <p:sldId id="358" r:id="rId22"/>
    <p:sldId id="361" r:id="rId23"/>
    <p:sldId id="1948764964" r:id="rId24"/>
    <p:sldId id="363" r:id="rId25"/>
    <p:sldId id="380" r:id="rId26"/>
    <p:sldId id="381" r:id="rId27"/>
    <p:sldId id="1948764966" r:id="rId28"/>
    <p:sldId id="1948764961" r:id="rId29"/>
    <p:sldId id="373" r:id="rId30"/>
    <p:sldId id="1948764968" r:id="rId31"/>
    <p:sldId id="1948764969" r:id="rId32"/>
    <p:sldId id="1948764970" r:id="rId33"/>
    <p:sldId id="367" r:id="rId34"/>
    <p:sldId id="375" r:id="rId35"/>
    <p:sldId id="1948764975" r:id="rId36"/>
  </p:sldIdLst>
  <p:sldSz cx="12198350" cy="6858000"/>
  <p:notesSz cx="6858000" cy="9945688"/>
  <p:embeddedFontLst>
    <p:embeddedFont>
      <p:font typeface="Jungka" panose="00000500000000000000" pitchFamily="50" charset="0"/>
      <p:regular r:id="rId39"/>
      <p:italic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  <p:embeddedFont>
      <p:font typeface="Yu Gothic UI Semibold" panose="020B0700000000000000" pitchFamily="34" charset="-128"/>
      <p:bold r:id="rId47"/>
    </p:embeddedFont>
    <p:embeddedFont>
      <p:font typeface="Yu Gothic UI Semilight" panose="020B0400000000000000" pitchFamily="34" charset="-128"/>
      <p:regular r:id="rId48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oana Danila" initials="ID" lastIdx="33" clrIdx="0">
    <p:extLst>
      <p:ext uri="{19B8F6BF-5375-455C-9EA6-DF929625EA0E}">
        <p15:presenceInfo xmlns:p15="http://schemas.microsoft.com/office/powerpoint/2012/main" userId="S::i.danila@wfanet.org::29ac23cd-a38f-40e1-9ea5-6ea8eafd03cd" providerId="AD"/>
      </p:ext>
    </p:extLst>
  </p:cmAuthor>
  <p:cmAuthor id="2" name="Camille Damsleth" initials="CD" lastIdx="1" clrIdx="1">
    <p:extLst>
      <p:ext uri="{19B8F6BF-5375-455C-9EA6-DF929625EA0E}">
        <p15:presenceInfo xmlns:p15="http://schemas.microsoft.com/office/powerpoint/2012/main" userId="S::Camille.Damsleth@2cv.com::82494f89-1c6e-42e5-b6a6-dd5e09b06f01" providerId="AD"/>
      </p:ext>
    </p:extLst>
  </p:cmAuthor>
  <p:cmAuthor id="3" name="Michael Murphy" initials="MM" lastIdx="29" clrIdx="2">
    <p:extLst>
      <p:ext uri="{19B8F6BF-5375-455C-9EA6-DF929625EA0E}">
        <p15:presenceInfo xmlns:p15="http://schemas.microsoft.com/office/powerpoint/2012/main" userId="S::michael.murphy@2cv.com::3d833415-1a7c-410f-b559-4821c96a10c8" providerId="AD"/>
      </p:ext>
    </p:extLst>
  </p:cmAuthor>
  <p:cmAuthor id="4" name="Robert Dreblow" initials="RD" lastIdx="10" clrIdx="3">
    <p:extLst>
      <p:ext uri="{19B8F6BF-5375-455C-9EA6-DF929625EA0E}">
        <p15:presenceInfo xmlns:p15="http://schemas.microsoft.com/office/powerpoint/2012/main" userId="S::r.dreblow@wfanet.org::0bc9cf00-32b9-4388-bff4-4164627ffd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64646"/>
    <a:srgbClr val="FF003C"/>
    <a:srgbClr val="D9D9D9"/>
    <a:srgbClr val="BFBFBF"/>
    <a:srgbClr val="FF99B1"/>
    <a:srgbClr val="A6A6A6"/>
    <a:srgbClr val="1E1E1E"/>
    <a:srgbClr val="FAFAFA"/>
    <a:srgbClr val="F4F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7" autoAdjust="0"/>
    <p:restoredTop sz="71795" autoAdjust="0"/>
  </p:normalViewPr>
  <p:slideViewPr>
    <p:cSldViewPr>
      <p:cViewPr varScale="1">
        <p:scale>
          <a:sx n="82" d="100"/>
          <a:sy n="82" d="100"/>
        </p:scale>
        <p:origin x="1422" y="78"/>
      </p:cViewPr>
      <p:guideLst>
        <p:guide orient="horz" pos="2160"/>
        <p:guide pos="38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7602" y="120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691991926156082E-2"/>
          <c:y val="0.29341967309331196"/>
          <c:w val="0.96612945944949558"/>
          <c:h val="0.616635450778109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Half 2020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USA/Canada</c:v>
                </c:pt>
                <c:pt idx="1">
                  <c:v>LATAM</c:v>
                </c:pt>
                <c:pt idx="2">
                  <c:v>Europe</c:v>
                </c:pt>
                <c:pt idx="3">
                  <c:v>Middle East and Africa</c:v>
                </c:pt>
                <c:pt idx="4">
                  <c:v>Asia-Pacific</c:v>
                </c:pt>
              </c:strCache>
            </c:strRef>
          </c:cat>
          <c:val>
            <c:numRef>
              <c:f>Sheet1!$B$3:$B$7</c:f>
              <c:numCache>
                <c:formatCode>0%</c:formatCode>
                <c:ptCount val="5"/>
                <c:pt idx="0">
                  <c:v>-0.42</c:v>
                </c:pt>
                <c:pt idx="1">
                  <c:v>-0.46</c:v>
                </c:pt>
                <c:pt idx="2">
                  <c:v>-0.43</c:v>
                </c:pt>
                <c:pt idx="3">
                  <c:v>-0.39</c:v>
                </c:pt>
                <c:pt idx="4">
                  <c:v>-0.37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AE-437C-9892-3504C3BC33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Full Year 2020 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USA/Canada</c:v>
                </c:pt>
                <c:pt idx="1">
                  <c:v>LATAM</c:v>
                </c:pt>
                <c:pt idx="2">
                  <c:v>Europe</c:v>
                </c:pt>
                <c:pt idx="3">
                  <c:v>Middle East and Africa</c:v>
                </c:pt>
                <c:pt idx="4">
                  <c:v>Asia-Pacific</c:v>
                </c:pt>
              </c:strCache>
            </c:strRef>
          </c:cat>
          <c:val>
            <c:numRef>
              <c:f>Sheet1!$C$3:$C$7</c:f>
              <c:numCache>
                <c:formatCode>0%</c:formatCode>
                <c:ptCount val="5"/>
                <c:pt idx="0">
                  <c:v>-0.24</c:v>
                </c:pt>
                <c:pt idx="1">
                  <c:v>-0.31</c:v>
                </c:pt>
                <c:pt idx="2">
                  <c:v>-0.31</c:v>
                </c:pt>
                <c:pt idx="3">
                  <c:v>-0.24</c:v>
                </c:pt>
                <c:pt idx="4">
                  <c:v>-0.28999999999999998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AE-437C-9892-3504C3BC33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40837208"/>
        <c:axId val="1040838848"/>
      </c:barChart>
      <c:catAx>
        <c:axId val="1040837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0838848"/>
        <c:crosses val="autoZero"/>
        <c:auto val="1"/>
        <c:lblAlgn val="ctr"/>
        <c:lblOffset val="100"/>
        <c:noMultiLvlLbl val="0"/>
      </c:catAx>
      <c:valAx>
        <c:axId val="1040838848"/>
        <c:scaling>
          <c:orientation val="minMax"/>
        </c:scaling>
        <c:delete val="1"/>
        <c:axPos val="r"/>
        <c:numFmt formatCode="0%" sourceLinked="1"/>
        <c:majorTickMark val="none"/>
        <c:minorTickMark val="none"/>
        <c:tickLblPos val="nextTo"/>
        <c:crossAx val="1040837208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004660942320156E-2"/>
          <c:y val="1.9027024710442876E-3"/>
          <c:w val="0.14766789469574959"/>
          <c:h val="0.158646116206697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575829048670231"/>
          <c:y val="6.583507032408735E-2"/>
          <c:w val="0.47906341590455392"/>
          <c:h val="0.9187679413415674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Critical to function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Marketing strategy</c:v>
                </c:pt>
                <c:pt idx="1">
                  <c:v>Campaign management (process)</c:v>
                </c:pt>
                <c:pt idx="2">
                  <c:v>Production</c:v>
                </c:pt>
                <c:pt idx="3">
                  <c:v>Data management, systems, and technology (stack)</c:v>
                </c:pt>
                <c:pt idx="4">
                  <c:v>Marketing and campaign process development and implementation</c:v>
                </c:pt>
                <c:pt idx="5">
                  <c:v>People: capabilities development</c:v>
                </c:pt>
                <c:pt idx="6">
                  <c:v>Budget planning</c:v>
                </c:pt>
                <c:pt idx="7">
                  <c:v>KPIs and campaign effectiveness (performance marketing)</c:v>
                </c:pt>
                <c:pt idx="8">
                  <c:v>Agency &amp; partner management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0.38890000000000002</c:v>
                </c:pt>
                <c:pt idx="1">
                  <c:v>0.44440000000000002</c:v>
                </c:pt>
                <c:pt idx="2">
                  <c:v>0.5</c:v>
                </c:pt>
                <c:pt idx="3">
                  <c:v>0.5</c:v>
                </c:pt>
                <c:pt idx="4">
                  <c:v>0.61109999999999998</c:v>
                </c:pt>
                <c:pt idx="5">
                  <c:v>0.6470999999999999</c:v>
                </c:pt>
                <c:pt idx="6">
                  <c:v>0.72219999999999995</c:v>
                </c:pt>
                <c:pt idx="7">
                  <c:v>0.76469999999999994</c:v>
                </c:pt>
                <c:pt idx="8">
                  <c:v>0.83329999999999993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A8-48C2-89A4-E2DACF0964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Secondary importance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Marketing strategy</c:v>
                </c:pt>
                <c:pt idx="1">
                  <c:v>Campaign management (process)</c:v>
                </c:pt>
                <c:pt idx="2">
                  <c:v>Production</c:v>
                </c:pt>
                <c:pt idx="3">
                  <c:v>Data management, systems, and technology (stack)</c:v>
                </c:pt>
                <c:pt idx="4">
                  <c:v>Marketing and campaign process development and implementation</c:v>
                </c:pt>
                <c:pt idx="5">
                  <c:v>People: capabilities development</c:v>
                </c:pt>
                <c:pt idx="6">
                  <c:v>Budget planning</c:v>
                </c:pt>
                <c:pt idx="7">
                  <c:v>KPIs and campaign effectiveness (performance marketing)</c:v>
                </c:pt>
                <c:pt idx="8">
                  <c:v>Agency &amp; partner management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0.44440000000000002</c:v>
                </c:pt>
                <c:pt idx="1">
                  <c:v>0.38890000000000002</c:v>
                </c:pt>
                <c:pt idx="2">
                  <c:v>0.22220000000000001</c:v>
                </c:pt>
                <c:pt idx="3">
                  <c:v>0.33329999999999999</c:v>
                </c:pt>
                <c:pt idx="4">
                  <c:v>0.27779999999999999</c:v>
                </c:pt>
                <c:pt idx="5">
                  <c:v>0.23530000000000001</c:v>
                </c:pt>
                <c:pt idx="6">
                  <c:v>0.16669999999999999</c:v>
                </c:pt>
                <c:pt idx="7">
                  <c:v>0.17649999999999999</c:v>
                </c:pt>
                <c:pt idx="8">
                  <c:v>0.1111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A8-48C2-89A4-E2DACF0964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Not relevant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Sheet1!$A$2:$A$10</c:f>
              <c:strCache>
                <c:ptCount val="9"/>
                <c:pt idx="0">
                  <c:v>Marketing strategy</c:v>
                </c:pt>
                <c:pt idx="1">
                  <c:v>Campaign management (process)</c:v>
                </c:pt>
                <c:pt idx="2">
                  <c:v>Production</c:v>
                </c:pt>
                <c:pt idx="3">
                  <c:v>Data management, systems, and technology (stack)</c:v>
                </c:pt>
                <c:pt idx="4">
                  <c:v>Marketing and campaign process development and implementation</c:v>
                </c:pt>
                <c:pt idx="5">
                  <c:v>People: capabilities development</c:v>
                </c:pt>
                <c:pt idx="6">
                  <c:v>Budget planning</c:v>
                </c:pt>
                <c:pt idx="7">
                  <c:v>KPIs and campaign effectiveness (performance marketing)</c:v>
                </c:pt>
                <c:pt idx="8">
                  <c:v>Agency &amp; partner management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5.5599999999999997E-2</c:v>
                </c:pt>
                <c:pt idx="1">
                  <c:v>0.1111</c:v>
                </c:pt>
                <c:pt idx="2">
                  <c:v>0.16669999999999999</c:v>
                </c:pt>
                <c:pt idx="3">
                  <c:v>5.5599999999999997E-2</c:v>
                </c:pt>
                <c:pt idx="4">
                  <c:v>5.5599999999999997E-2</c:v>
                </c:pt>
                <c:pt idx="5">
                  <c:v>0.1176</c:v>
                </c:pt>
                <c:pt idx="6">
                  <c:v>0.1111</c:v>
                </c:pt>
                <c:pt idx="7">
                  <c:v>5.8799999999999998E-2</c:v>
                </c:pt>
                <c:pt idx="8">
                  <c:v>5.5599999999999997E-2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A8-48C2-89A4-E2DACF09647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Not applicable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Sheet1!$A$2:$A$10</c:f>
              <c:strCache>
                <c:ptCount val="9"/>
                <c:pt idx="0">
                  <c:v>Marketing strategy</c:v>
                </c:pt>
                <c:pt idx="1">
                  <c:v>Campaign management (process)</c:v>
                </c:pt>
                <c:pt idx="2">
                  <c:v>Production</c:v>
                </c:pt>
                <c:pt idx="3">
                  <c:v>Data management, systems, and technology (stack)</c:v>
                </c:pt>
                <c:pt idx="4">
                  <c:v>Marketing and campaign process development and implementation</c:v>
                </c:pt>
                <c:pt idx="5">
                  <c:v>People: capabilities development</c:v>
                </c:pt>
                <c:pt idx="6">
                  <c:v>Budget planning</c:v>
                </c:pt>
                <c:pt idx="7">
                  <c:v>KPIs and campaign effectiveness (performance marketing)</c:v>
                </c:pt>
                <c:pt idx="8">
                  <c:v>Agency &amp; partner management</c:v>
                </c:pt>
              </c:strCache>
            </c:strRef>
          </c:cat>
          <c:val>
            <c:numRef>
              <c:f>Sheet1!$E$2:$E$10</c:f>
              <c:numCache>
                <c:formatCode>0%</c:formatCode>
                <c:ptCount val="9"/>
                <c:pt idx="0">
                  <c:v>0.1111</c:v>
                </c:pt>
                <c:pt idx="1">
                  <c:v>5.5599999999999997E-2</c:v>
                </c:pt>
                <c:pt idx="2">
                  <c:v>0.1111</c:v>
                </c:pt>
                <c:pt idx="3">
                  <c:v>0.1111</c:v>
                </c:pt>
                <c:pt idx="4">
                  <c:v>5.5599999999999997E-2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9A8-48C2-89A4-E2DACF09647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05508960"/>
        <c:axId val="905509288"/>
      </c:barChart>
      <c:catAx>
        <c:axId val="905508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5509288"/>
        <c:crosses val="autoZero"/>
        <c:auto val="1"/>
        <c:lblAlgn val="ctr"/>
        <c:lblOffset val="100"/>
        <c:noMultiLvlLbl val="0"/>
      </c:catAx>
      <c:valAx>
        <c:axId val="90550928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0550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931566264893962"/>
          <c:y val="0"/>
          <c:w val="0.56068431962926202"/>
          <c:h val="6.39526410563290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69B794-0F14-4D1C-AA71-CDEB190D2B4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A9343AF9-C726-404B-B3E5-F72BAFBAD75D}">
      <dgm:prSet/>
      <dgm:spPr/>
      <dgm:t>
        <a:bodyPr/>
        <a:lstStyle/>
        <a:p>
          <a:r>
            <a:rPr lang="en-GB" b="1" i="0" baseline="0"/>
            <a:t>Processes</a:t>
          </a:r>
          <a:endParaRPr lang="en-GB"/>
        </a:p>
      </dgm:t>
    </dgm:pt>
    <dgm:pt modelId="{8C3D00C0-E8CC-4CE4-B18B-2DDF8503AD9E}" type="parTrans" cxnId="{65B705DB-3412-450C-95F1-DB5BA9AF2B1C}">
      <dgm:prSet/>
      <dgm:spPr/>
      <dgm:t>
        <a:bodyPr/>
        <a:lstStyle/>
        <a:p>
          <a:endParaRPr lang="en-GB"/>
        </a:p>
      </dgm:t>
    </dgm:pt>
    <dgm:pt modelId="{B517DF99-EC99-4BA2-8142-686C404E226F}" type="sibTrans" cxnId="{65B705DB-3412-450C-95F1-DB5BA9AF2B1C}">
      <dgm:prSet/>
      <dgm:spPr/>
      <dgm:t>
        <a:bodyPr/>
        <a:lstStyle/>
        <a:p>
          <a:endParaRPr lang="en-GB"/>
        </a:p>
      </dgm:t>
    </dgm:pt>
    <dgm:pt modelId="{1BE1813A-6C72-4FF1-9E7F-BF621E7772E6}">
      <dgm:prSet/>
      <dgm:spPr/>
      <dgm:t>
        <a:bodyPr/>
        <a:lstStyle/>
        <a:p>
          <a:r>
            <a:rPr lang="en-GB" b="1" i="0" baseline="0"/>
            <a:t>Standardisation data &amp; technology</a:t>
          </a:r>
          <a:endParaRPr lang="en-GB"/>
        </a:p>
      </dgm:t>
    </dgm:pt>
    <dgm:pt modelId="{ED686EF4-39E5-46E6-99B2-998CFEFDF25E}" type="parTrans" cxnId="{1830768A-F020-4742-B61F-930BDFE11C1D}">
      <dgm:prSet/>
      <dgm:spPr/>
      <dgm:t>
        <a:bodyPr/>
        <a:lstStyle/>
        <a:p>
          <a:endParaRPr lang="en-GB"/>
        </a:p>
      </dgm:t>
    </dgm:pt>
    <dgm:pt modelId="{222C672D-2206-46B6-8A42-21886149A76B}" type="sibTrans" cxnId="{1830768A-F020-4742-B61F-930BDFE11C1D}">
      <dgm:prSet/>
      <dgm:spPr/>
      <dgm:t>
        <a:bodyPr/>
        <a:lstStyle/>
        <a:p>
          <a:endParaRPr lang="en-GB"/>
        </a:p>
      </dgm:t>
    </dgm:pt>
    <dgm:pt modelId="{24CDD156-749F-4940-A4DC-44E97F36EA2F}">
      <dgm:prSet/>
      <dgm:spPr/>
      <dgm:t>
        <a:bodyPr/>
        <a:lstStyle/>
        <a:p>
          <a:r>
            <a:rPr lang="en-GB" b="1" i="0" baseline="0"/>
            <a:t>Skills Assessment</a:t>
          </a:r>
          <a:endParaRPr lang="en-GB"/>
        </a:p>
      </dgm:t>
    </dgm:pt>
    <dgm:pt modelId="{DD22EEA7-AB8D-4E5F-A026-60E8A37ADB4D}" type="parTrans" cxnId="{C0A85033-E712-4A01-9B30-2600D1039F44}">
      <dgm:prSet/>
      <dgm:spPr/>
      <dgm:t>
        <a:bodyPr/>
        <a:lstStyle/>
        <a:p>
          <a:endParaRPr lang="en-GB"/>
        </a:p>
      </dgm:t>
    </dgm:pt>
    <dgm:pt modelId="{7F3383A8-9904-4FDF-A38E-D1146CBC7BA2}" type="sibTrans" cxnId="{C0A85033-E712-4A01-9B30-2600D1039F44}">
      <dgm:prSet/>
      <dgm:spPr/>
      <dgm:t>
        <a:bodyPr/>
        <a:lstStyle/>
        <a:p>
          <a:endParaRPr lang="en-GB"/>
        </a:p>
      </dgm:t>
    </dgm:pt>
    <dgm:pt modelId="{599BC7AF-6607-4638-BBC4-1AC18EB2583C}">
      <dgm:prSet/>
      <dgm:spPr/>
      <dgm:t>
        <a:bodyPr/>
        <a:lstStyle/>
        <a:p>
          <a:r>
            <a:rPr lang="en-GB" b="1" i="0" baseline="0"/>
            <a:t>People &amp; Organisation</a:t>
          </a:r>
          <a:endParaRPr lang="en-GB"/>
        </a:p>
      </dgm:t>
    </dgm:pt>
    <dgm:pt modelId="{6E93D89A-D0AF-4ADC-BDC7-52B2EE636E9C}" type="parTrans" cxnId="{D95509DC-15DA-431F-A0EA-A557E60C3AAC}">
      <dgm:prSet/>
      <dgm:spPr/>
      <dgm:t>
        <a:bodyPr/>
        <a:lstStyle/>
        <a:p>
          <a:endParaRPr lang="en-GB"/>
        </a:p>
      </dgm:t>
    </dgm:pt>
    <dgm:pt modelId="{499F8653-3455-4FA9-A758-1F9BF58AAAFF}" type="sibTrans" cxnId="{D95509DC-15DA-431F-A0EA-A557E60C3AAC}">
      <dgm:prSet/>
      <dgm:spPr/>
      <dgm:t>
        <a:bodyPr/>
        <a:lstStyle/>
        <a:p>
          <a:endParaRPr lang="en-GB"/>
        </a:p>
      </dgm:t>
    </dgm:pt>
    <dgm:pt modelId="{302701B6-7FB9-49F8-9CDE-54AACA944B9E}">
      <dgm:prSet/>
      <dgm:spPr/>
      <dgm:t>
        <a:bodyPr/>
        <a:lstStyle/>
        <a:p>
          <a:r>
            <a:rPr lang="en-GB" b="1" i="0" baseline="0"/>
            <a:t>Agency ecosystem</a:t>
          </a:r>
          <a:endParaRPr lang="en-GB"/>
        </a:p>
      </dgm:t>
    </dgm:pt>
    <dgm:pt modelId="{76A2E65B-3895-40E3-872B-C317FD9C8754}" type="parTrans" cxnId="{2A78E64F-F23F-4F17-9697-E87DC7EA9408}">
      <dgm:prSet/>
      <dgm:spPr/>
      <dgm:t>
        <a:bodyPr/>
        <a:lstStyle/>
        <a:p>
          <a:endParaRPr lang="en-GB"/>
        </a:p>
      </dgm:t>
    </dgm:pt>
    <dgm:pt modelId="{7CD038FF-93D7-496C-8654-D64D4E5E8818}" type="sibTrans" cxnId="{2A78E64F-F23F-4F17-9697-E87DC7EA9408}">
      <dgm:prSet/>
      <dgm:spPr/>
      <dgm:t>
        <a:bodyPr/>
        <a:lstStyle/>
        <a:p>
          <a:endParaRPr lang="en-GB"/>
        </a:p>
      </dgm:t>
    </dgm:pt>
    <dgm:pt modelId="{FF6133D3-DCC8-4CA4-9C8C-2C92CAA8CB8E}" type="pres">
      <dgm:prSet presAssocID="{7169B794-0F14-4D1C-AA71-CDEB190D2B4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AA484FD-5B1E-4E0A-8164-99FEE42F87CB}" type="pres">
      <dgm:prSet presAssocID="{A9343AF9-C726-404B-B3E5-F72BAFBAD75D}" presName="horFlow" presStyleCnt="0"/>
      <dgm:spPr/>
    </dgm:pt>
    <dgm:pt modelId="{668CD69E-EBE6-412C-BA2E-EEEF231B5912}" type="pres">
      <dgm:prSet presAssocID="{A9343AF9-C726-404B-B3E5-F72BAFBAD75D}" presName="bigChev" presStyleLbl="node1" presStyleIdx="0" presStyleCnt="5" custLinFactX="-10117" custLinFactY="11050" custLinFactNeighborX="-100000" custLinFactNeighborY="100000"/>
      <dgm:spPr/>
    </dgm:pt>
    <dgm:pt modelId="{89B70C66-38F2-443F-90E6-D944D7B7CA00}" type="pres">
      <dgm:prSet presAssocID="{A9343AF9-C726-404B-B3E5-F72BAFBAD75D}" presName="vSp" presStyleCnt="0"/>
      <dgm:spPr/>
    </dgm:pt>
    <dgm:pt modelId="{0A44777D-953C-47BF-B509-165CFF4684BE}" type="pres">
      <dgm:prSet presAssocID="{1BE1813A-6C72-4FF1-9E7F-BF621E7772E6}" presName="horFlow" presStyleCnt="0"/>
      <dgm:spPr/>
    </dgm:pt>
    <dgm:pt modelId="{4CFB5907-7664-47AF-BF51-226B9E18B01E}" type="pres">
      <dgm:prSet presAssocID="{1BE1813A-6C72-4FF1-9E7F-BF621E7772E6}" presName="bigChev" presStyleLbl="node1" presStyleIdx="1" presStyleCnt="5"/>
      <dgm:spPr/>
    </dgm:pt>
    <dgm:pt modelId="{7A9CA39D-F482-4C88-8B42-F454900E5BF2}" type="pres">
      <dgm:prSet presAssocID="{1BE1813A-6C72-4FF1-9E7F-BF621E7772E6}" presName="vSp" presStyleCnt="0"/>
      <dgm:spPr/>
    </dgm:pt>
    <dgm:pt modelId="{417ADB14-D248-4AC5-94F9-2F27896FDC53}" type="pres">
      <dgm:prSet presAssocID="{24CDD156-749F-4940-A4DC-44E97F36EA2F}" presName="horFlow" presStyleCnt="0"/>
      <dgm:spPr/>
    </dgm:pt>
    <dgm:pt modelId="{175323B9-3124-4CCD-820C-642E360260D4}" type="pres">
      <dgm:prSet presAssocID="{24CDD156-749F-4940-A4DC-44E97F36EA2F}" presName="bigChev" presStyleLbl="node1" presStyleIdx="2" presStyleCnt="5" custLinFactX="-10117" custLinFactNeighborX="-100000" custLinFactNeighborY="10250"/>
      <dgm:spPr/>
    </dgm:pt>
    <dgm:pt modelId="{EE03B26C-F4FD-4ACE-9563-8174D6967666}" type="pres">
      <dgm:prSet presAssocID="{24CDD156-749F-4940-A4DC-44E97F36EA2F}" presName="vSp" presStyleCnt="0"/>
      <dgm:spPr/>
    </dgm:pt>
    <dgm:pt modelId="{A043374F-B5EB-4E36-B713-D0C054728555}" type="pres">
      <dgm:prSet presAssocID="{599BC7AF-6607-4638-BBC4-1AC18EB2583C}" presName="horFlow" presStyleCnt="0"/>
      <dgm:spPr/>
    </dgm:pt>
    <dgm:pt modelId="{B131B58F-86C5-4D1E-B7D9-1546E8595E4C}" type="pres">
      <dgm:prSet presAssocID="{599BC7AF-6607-4638-BBC4-1AC18EB2583C}" presName="bigChev" presStyleLbl="node1" presStyleIdx="3" presStyleCnt="5" custLinFactY="-3750" custLinFactNeighborX="-237" custLinFactNeighborY="-100000"/>
      <dgm:spPr/>
    </dgm:pt>
    <dgm:pt modelId="{EDD4CA55-69D4-44AF-B70B-3CB9C139DBDD}" type="pres">
      <dgm:prSet presAssocID="{599BC7AF-6607-4638-BBC4-1AC18EB2583C}" presName="vSp" presStyleCnt="0"/>
      <dgm:spPr/>
    </dgm:pt>
    <dgm:pt modelId="{ACA25A68-E52E-49DE-905F-FFFABEFEC04C}" type="pres">
      <dgm:prSet presAssocID="{302701B6-7FB9-49F8-9CDE-54AACA944B9E}" presName="horFlow" presStyleCnt="0"/>
      <dgm:spPr/>
    </dgm:pt>
    <dgm:pt modelId="{C6E5F13A-B4A0-4027-8635-C71DD8FEF5FE}" type="pres">
      <dgm:prSet presAssocID="{302701B6-7FB9-49F8-9CDE-54AACA944B9E}" presName="bigChev" presStyleLbl="node1" presStyleIdx="4" presStyleCnt="5" custLinFactX="9303" custLinFactY="-100000" custLinFactNeighborX="100000" custLinFactNeighborY="-181350"/>
      <dgm:spPr/>
    </dgm:pt>
  </dgm:ptLst>
  <dgm:cxnLst>
    <dgm:cxn modelId="{C0A85033-E712-4A01-9B30-2600D1039F44}" srcId="{7169B794-0F14-4D1C-AA71-CDEB190D2B4C}" destId="{24CDD156-749F-4940-A4DC-44E97F36EA2F}" srcOrd="2" destOrd="0" parTransId="{DD22EEA7-AB8D-4E5F-A026-60E8A37ADB4D}" sibTransId="{7F3383A8-9904-4FDF-A38E-D1146CBC7BA2}"/>
    <dgm:cxn modelId="{94E2AA3B-7743-4186-A1C1-4C4BC34BE41E}" type="presOf" srcId="{302701B6-7FB9-49F8-9CDE-54AACA944B9E}" destId="{C6E5F13A-B4A0-4027-8635-C71DD8FEF5FE}" srcOrd="0" destOrd="0" presId="urn:microsoft.com/office/officeart/2005/8/layout/lProcess3"/>
    <dgm:cxn modelId="{3AE77E6B-ED5A-4A18-B123-E46FBD91B944}" type="presOf" srcId="{A9343AF9-C726-404B-B3E5-F72BAFBAD75D}" destId="{668CD69E-EBE6-412C-BA2E-EEEF231B5912}" srcOrd="0" destOrd="0" presId="urn:microsoft.com/office/officeart/2005/8/layout/lProcess3"/>
    <dgm:cxn modelId="{2A78E64F-F23F-4F17-9697-E87DC7EA9408}" srcId="{7169B794-0F14-4D1C-AA71-CDEB190D2B4C}" destId="{302701B6-7FB9-49F8-9CDE-54AACA944B9E}" srcOrd="4" destOrd="0" parTransId="{76A2E65B-3895-40E3-872B-C317FD9C8754}" sibTransId="{7CD038FF-93D7-496C-8654-D64D4E5E8818}"/>
    <dgm:cxn modelId="{59B89E7B-D9BF-46B6-A082-DA7723BB6530}" type="presOf" srcId="{1BE1813A-6C72-4FF1-9E7F-BF621E7772E6}" destId="{4CFB5907-7664-47AF-BF51-226B9E18B01E}" srcOrd="0" destOrd="0" presId="urn:microsoft.com/office/officeart/2005/8/layout/lProcess3"/>
    <dgm:cxn modelId="{1830768A-F020-4742-B61F-930BDFE11C1D}" srcId="{7169B794-0F14-4D1C-AA71-CDEB190D2B4C}" destId="{1BE1813A-6C72-4FF1-9E7F-BF621E7772E6}" srcOrd="1" destOrd="0" parTransId="{ED686EF4-39E5-46E6-99B2-998CFEFDF25E}" sibTransId="{222C672D-2206-46B6-8A42-21886149A76B}"/>
    <dgm:cxn modelId="{EC037D90-D2AE-4A58-B9D4-94CF61D87A98}" type="presOf" srcId="{599BC7AF-6607-4638-BBC4-1AC18EB2583C}" destId="{B131B58F-86C5-4D1E-B7D9-1546E8595E4C}" srcOrd="0" destOrd="0" presId="urn:microsoft.com/office/officeart/2005/8/layout/lProcess3"/>
    <dgm:cxn modelId="{E25F15A9-042B-48E2-ACC3-4D33673390F0}" type="presOf" srcId="{24CDD156-749F-4940-A4DC-44E97F36EA2F}" destId="{175323B9-3124-4CCD-820C-642E360260D4}" srcOrd="0" destOrd="0" presId="urn:microsoft.com/office/officeart/2005/8/layout/lProcess3"/>
    <dgm:cxn modelId="{65B705DB-3412-450C-95F1-DB5BA9AF2B1C}" srcId="{7169B794-0F14-4D1C-AA71-CDEB190D2B4C}" destId="{A9343AF9-C726-404B-B3E5-F72BAFBAD75D}" srcOrd="0" destOrd="0" parTransId="{8C3D00C0-E8CC-4CE4-B18B-2DDF8503AD9E}" sibTransId="{B517DF99-EC99-4BA2-8142-686C404E226F}"/>
    <dgm:cxn modelId="{D95509DC-15DA-431F-A0EA-A557E60C3AAC}" srcId="{7169B794-0F14-4D1C-AA71-CDEB190D2B4C}" destId="{599BC7AF-6607-4638-BBC4-1AC18EB2583C}" srcOrd="3" destOrd="0" parTransId="{6E93D89A-D0AF-4ADC-BDC7-52B2EE636E9C}" sibTransId="{499F8653-3455-4FA9-A758-1F9BF58AAAFF}"/>
    <dgm:cxn modelId="{3E180BDE-AC1B-441A-8CFD-727AACFE6690}" type="presOf" srcId="{7169B794-0F14-4D1C-AA71-CDEB190D2B4C}" destId="{FF6133D3-DCC8-4CA4-9C8C-2C92CAA8CB8E}" srcOrd="0" destOrd="0" presId="urn:microsoft.com/office/officeart/2005/8/layout/lProcess3"/>
    <dgm:cxn modelId="{95C7BCD7-E225-4219-8CD6-123FEE701B4E}" type="presParOf" srcId="{FF6133D3-DCC8-4CA4-9C8C-2C92CAA8CB8E}" destId="{BAA484FD-5B1E-4E0A-8164-99FEE42F87CB}" srcOrd="0" destOrd="0" presId="urn:microsoft.com/office/officeart/2005/8/layout/lProcess3"/>
    <dgm:cxn modelId="{51F4FB2D-CA44-4835-949C-7CFEDD09D816}" type="presParOf" srcId="{BAA484FD-5B1E-4E0A-8164-99FEE42F87CB}" destId="{668CD69E-EBE6-412C-BA2E-EEEF231B5912}" srcOrd="0" destOrd="0" presId="urn:microsoft.com/office/officeart/2005/8/layout/lProcess3"/>
    <dgm:cxn modelId="{0B40DD85-FF32-4B27-A2C1-DDC7926C16A0}" type="presParOf" srcId="{FF6133D3-DCC8-4CA4-9C8C-2C92CAA8CB8E}" destId="{89B70C66-38F2-443F-90E6-D944D7B7CA00}" srcOrd="1" destOrd="0" presId="urn:microsoft.com/office/officeart/2005/8/layout/lProcess3"/>
    <dgm:cxn modelId="{579F0FB9-BE8F-4ECE-9534-DB4A0173B8DF}" type="presParOf" srcId="{FF6133D3-DCC8-4CA4-9C8C-2C92CAA8CB8E}" destId="{0A44777D-953C-47BF-B509-165CFF4684BE}" srcOrd="2" destOrd="0" presId="urn:microsoft.com/office/officeart/2005/8/layout/lProcess3"/>
    <dgm:cxn modelId="{F830AFA6-581D-4086-B16C-F89E3E50DC46}" type="presParOf" srcId="{0A44777D-953C-47BF-B509-165CFF4684BE}" destId="{4CFB5907-7664-47AF-BF51-226B9E18B01E}" srcOrd="0" destOrd="0" presId="urn:microsoft.com/office/officeart/2005/8/layout/lProcess3"/>
    <dgm:cxn modelId="{9A4613BF-2C49-4B8A-A643-9A20C81B4755}" type="presParOf" srcId="{FF6133D3-DCC8-4CA4-9C8C-2C92CAA8CB8E}" destId="{7A9CA39D-F482-4C88-8B42-F454900E5BF2}" srcOrd="3" destOrd="0" presId="urn:microsoft.com/office/officeart/2005/8/layout/lProcess3"/>
    <dgm:cxn modelId="{2B1D70BF-25BD-42C2-AEE9-62A201CA2790}" type="presParOf" srcId="{FF6133D3-DCC8-4CA4-9C8C-2C92CAA8CB8E}" destId="{417ADB14-D248-4AC5-94F9-2F27896FDC53}" srcOrd="4" destOrd="0" presId="urn:microsoft.com/office/officeart/2005/8/layout/lProcess3"/>
    <dgm:cxn modelId="{7C183ACA-15D2-4984-AB02-80220A33B409}" type="presParOf" srcId="{417ADB14-D248-4AC5-94F9-2F27896FDC53}" destId="{175323B9-3124-4CCD-820C-642E360260D4}" srcOrd="0" destOrd="0" presId="urn:microsoft.com/office/officeart/2005/8/layout/lProcess3"/>
    <dgm:cxn modelId="{8BE570C8-A87E-4FCB-9EB9-ED6AC8592F4F}" type="presParOf" srcId="{FF6133D3-DCC8-4CA4-9C8C-2C92CAA8CB8E}" destId="{EE03B26C-F4FD-4ACE-9563-8174D6967666}" srcOrd="5" destOrd="0" presId="urn:microsoft.com/office/officeart/2005/8/layout/lProcess3"/>
    <dgm:cxn modelId="{205E0FC8-DC73-4603-9A4B-E76CAF0C0EF1}" type="presParOf" srcId="{FF6133D3-DCC8-4CA4-9C8C-2C92CAA8CB8E}" destId="{A043374F-B5EB-4E36-B713-D0C054728555}" srcOrd="6" destOrd="0" presId="urn:microsoft.com/office/officeart/2005/8/layout/lProcess3"/>
    <dgm:cxn modelId="{527CFAD8-D021-4D85-ADB1-855F7107A000}" type="presParOf" srcId="{A043374F-B5EB-4E36-B713-D0C054728555}" destId="{B131B58F-86C5-4D1E-B7D9-1546E8595E4C}" srcOrd="0" destOrd="0" presId="urn:microsoft.com/office/officeart/2005/8/layout/lProcess3"/>
    <dgm:cxn modelId="{88DE4457-0347-4825-AE47-4D81596407FE}" type="presParOf" srcId="{FF6133D3-DCC8-4CA4-9C8C-2C92CAA8CB8E}" destId="{EDD4CA55-69D4-44AF-B70B-3CB9C139DBDD}" srcOrd="7" destOrd="0" presId="urn:microsoft.com/office/officeart/2005/8/layout/lProcess3"/>
    <dgm:cxn modelId="{D244D6E2-F2F5-4672-B3EE-EF8AAF49F5F8}" type="presParOf" srcId="{FF6133D3-DCC8-4CA4-9C8C-2C92CAA8CB8E}" destId="{ACA25A68-E52E-49DE-905F-FFFABEFEC04C}" srcOrd="8" destOrd="0" presId="urn:microsoft.com/office/officeart/2005/8/layout/lProcess3"/>
    <dgm:cxn modelId="{90CFF246-068C-4324-88D9-3A907488B326}" type="presParOf" srcId="{ACA25A68-E52E-49DE-905F-FFFABEFEC04C}" destId="{C6E5F13A-B4A0-4027-8635-C71DD8FEF5F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CD69E-EBE6-412C-BA2E-EEEF231B5912}">
      <dsp:nvSpPr>
        <dsp:cNvPr id="0" name=""/>
        <dsp:cNvSpPr/>
      </dsp:nvSpPr>
      <dsp:spPr>
        <a:xfrm>
          <a:off x="1656189" y="1008115"/>
          <a:ext cx="2264398" cy="9057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i="0" kern="1200" baseline="0"/>
            <a:t>Processes</a:t>
          </a:r>
          <a:endParaRPr lang="en-GB" sz="1300" kern="1200"/>
        </a:p>
      </dsp:txBody>
      <dsp:txXfrm>
        <a:off x="2109069" y="1008115"/>
        <a:ext cx="1358639" cy="905759"/>
      </dsp:txXfrm>
    </dsp:sp>
    <dsp:sp modelId="{4CFB5907-7664-47AF-BF51-226B9E18B01E}">
      <dsp:nvSpPr>
        <dsp:cNvPr id="0" name=""/>
        <dsp:cNvSpPr/>
      </dsp:nvSpPr>
      <dsp:spPr>
        <a:xfrm>
          <a:off x="4149677" y="1034835"/>
          <a:ext cx="2264398" cy="9057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i="0" kern="1200" baseline="0"/>
            <a:t>Standardisation data &amp; technology</a:t>
          </a:r>
          <a:endParaRPr lang="en-GB" sz="1300" kern="1200"/>
        </a:p>
      </dsp:txBody>
      <dsp:txXfrm>
        <a:off x="4602557" y="1034835"/>
        <a:ext cx="1358639" cy="905759"/>
      </dsp:txXfrm>
    </dsp:sp>
    <dsp:sp modelId="{175323B9-3124-4CCD-820C-642E360260D4}">
      <dsp:nvSpPr>
        <dsp:cNvPr id="0" name=""/>
        <dsp:cNvSpPr/>
      </dsp:nvSpPr>
      <dsp:spPr>
        <a:xfrm>
          <a:off x="1656189" y="2160241"/>
          <a:ext cx="2264398" cy="9057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i="0" kern="1200" baseline="0"/>
            <a:t>Skills Assessment</a:t>
          </a:r>
          <a:endParaRPr lang="en-GB" sz="1300" kern="1200"/>
        </a:p>
      </dsp:txBody>
      <dsp:txXfrm>
        <a:off x="2109069" y="2160241"/>
        <a:ext cx="1358639" cy="905759"/>
      </dsp:txXfrm>
    </dsp:sp>
    <dsp:sp modelId="{B131B58F-86C5-4D1E-B7D9-1546E8595E4C}">
      <dsp:nvSpPr>
        <dsp:cNvPr id="0" name=""/>
        <dsp:cNvSpPr/>
      </dsp:nvSpPr>
      <dsp:spPr>
        <a:xfrm>
          <a:off x="4144310" y="2160241"/>
          <a:ext cx="2264398" cy="9057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i="0" kern="1200" baseline="0"/>
            <a:t>People &amp; Organisation</a:t>
          </a:r>
          <a:endParaRPr lang="en-GB" sz="1300" kern="1200"/>
        </a:p>
      </dsp:txBody>
      <dsp:txXfrm>
        <a:off x="4597190" y="2160241"/>
        <a:ext cx="1358639" cy="905759"/>
      </dsp:txXfrm>
    </dsp:sp>
    <dsp:sp modelId="{C6E5F13A-B4A0-4027-8635-C71DD8FEF5FE}">
      <dsp:nvSpPr>
        <dsp:cNvPr id="0" name=""/>
        <dsp:cNvSpPr/>
      </dsp:nvSpPr>
      <dsp:spPr>
        <a:xfrm>
          <a:off x="6624732" y="1584178"/>
          <a:ext cx="2264398" cy="9057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i="0" kern="1200" baseline="0"/>
            <a:t>Agency ecosystem</a:t>
          </a:r>
          <a:endParaRPr lang="en-GB" sz="1300" kern="1200"/>
        </a:p>
      </dsp:txBody>
      <dsp:txXfrm>
        <a:off x="7077612" y="1584178"/>
        <a:ext cx="1358639" cy="905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6F22F4-16E0-44F8-A35D-B283664BFCE1}" type="datetimeFigureOut">
              <a:rPr lang="en-US">
                <a:latin typeface="Arial" panose="020B0604020202020204" pitchFamily="34" charset="0"/>
              </a:rPr>
              <a:pPr>
                <a:defRPr/>
              </a:pPr>
              <a:t>6/3/2020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DFB8BB-4DC4-4635-96CB-8651C7B857B4}" type="slidenum">
              <a:rPr 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20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554F9D3-13C1-44F0-A363-02AF422BD63E}" type="datetimeFigureOut">
              <a:rPr lang="en-US" smtClean="0"/>
              <a:pPr>
                <a:defRPr/>
              </a:pPr>
              <a:t>6/3/2020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46125"/>
            <a:ext cx="6632575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003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7F6E2-F8D6-43CD-A5E7-EBC2C155C6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71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7F6E2-F8D6-43CD-A5E7-EBC2C155C6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0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5503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5339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459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3031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118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395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84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707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6734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749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253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4809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051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61158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716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7F6E2-F8D6-43CD-A5E7-EBC2C155C6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26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0491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440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9868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756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702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95421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059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6369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7F6E2-F8D6-43CD-A5E7-EBC2C155C6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47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7F6E2-F8D6-43CD-A5E7-EBC2C155C6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128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8580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036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7F6E2-F8D6-43CD-A5E7-EBC2C155C64F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780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7F6E2-F8D6-43CD-A5E7-EBC2C155C6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944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.cristache\Desktop\wfa_logotype_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04664"/>
            <a:ext cx="1994799" cy="5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720000" y="5858876"/>
            <a:ext cx="2858895" cy="882491"/>
          </a:xfrm>
        </p:spPr>
        <p:txBody>
          <a:bodyPr lIns="0" tIns="0" rIns="0" bIns="0"/>
          <a:lstStyle>
            <a:lvl1pPr marL="0" indent="0"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0000" y="2349000"/>
            <a:ext cx="7200000" cy="217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7608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mer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1505" y="1278000"/>
            <a:ext cx="12219855" cy="5580000"/>
          </a:xfrm>
          <a:prstGeom prst="rect">
            <a:avLst/>
          </a:prstGeom>
          <a:solidFill>
            <a:srgbClr val="FF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pic>
        <p:nvPicPr>
          <p:cNvPr id="3" name="Picture 2" descr="C:\Users\c.cristache\Desktop\wfa_logotype_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04664"/>
            <a:ext cx="1994799" cy="5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0000" y="2349000"/>
            <a:ext cx="7200000" cy="217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720000" y="5858876"/>
            <a:ext cx="2858895" cy="882491"/>
          </a:xfrm>
        </p:spPr>
        <p:txBody>
          <a:bodyPr lIns="0" tIns="0" rIns="0" bIns="0"/>
          <a:lstStyle>
            <a:lvl1pPr marL="0" indent="0"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75" name="Picture 3" descr="\\dc1\CompanyData\WFA_Communications\Brand positioning\2016 Brand Uplift\Identity Guidelines final\illustrations\Northern_Southern_America@300x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552" y="1412776"/>
            <a:ext cx="8273479" cy="585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71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sia Paci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1505" y="1278000"/>
            <a:ext cx="12219855" cy="5580000"/>
          </a:xfrm>
          <a:prstGeom prst="rect">
            <a:avLst/>
          </a:prstGeom>
          <a:solidFill>
            <a:srgbClr val="FF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pic>
        <p:nvPicPr>
          <p:cNvPr id="3" name="Picture 2" descr="C:\Users\c.cristache\Desktop\wfa_logotype_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04664"/>
            <a:ext cx="1994799" cy="5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0000" y="2349000"/>
            <a:ext cx="7200000" cy="217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720000" y="5858876"/>
            <a:ext cx="2858895" cy="882491"/>
          </a:xfrm>
        </p:spPr>
        <p:txBody>
          <a:bodyPr lIns="0" tIns="0" rIns="0" bIns="0"/>
          <a:lstStyle>
            <a:lvl1pPr marL="0" indent="0"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122" name="Picture 2" descr="\\dc1\CompanyData\WFA_Communications\Brand positioning\2016 Brand Uplift\Identity Guidelines final\illustrations\Asia_Europe@300x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551" y="1484784"/>
            <a:ext cx="8201471" cy="580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157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Measure T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1505" y="1278000"/>
            <a:ext cx="12219855" cy="5580000"/>
          </a:xfrm>
          <a:prstGeom prst="rect">
            <a:avLst/>
          </a:prstGeom>
          <a:solidFill>
            <a:srgbClr val="FF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pic>
        <p:nvPicPr>
          <p:cNvPr id="3" name="Picture 2" descr="C:\Users\c.cristache\Desktop\wfa_logotype_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04664"/>
            <a:ext cx="1994799" cy="5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0000" y="2349000"/>
            <a:ext cx="7200000" cy="217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720000" y="5858876"/>
            <a:ext cx="2858895" cy="882491"/>
          </a:xfrm>
        </p:spPr>
        <p:txBody>
          <a:bodyPr lIns="0" tIns="0" rIns="0" bIns="0"/>
          <a:lstStyle>
            <a:lvl1pPr marL="0" indent="0"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98" name="Picture 2" descr="\\dc1\CompanyData\WFA_Communications\Website\New website 2017\Illustrations\From Dogstudio\Tape measure\Mesure transparent bg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776" y="2667000"/>
            <a:ext cx="3048000" cy="288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484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Grow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1505" y="1278000"/>
            <a:ext cx="12219855" cy="5580000"/>
          </a:xfrm>
          <a:prstGeom prst="rect">
            <a:avLst/>
          </a:prstGeom>
          <a:solidFill>
            <a:srgbClr val="FF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pic>
        <p:nvPicPr>
          <p:cNvPr id="3" name="Picture 2" descr="C:\Users\c.cristache\Desktop\wfa_logotype_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04664"/>
            <a:ext cx="1994799" cy="5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0000" y="2349000"/>
            <a:ext cx="7200000" cy="217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720000" y="5858876"/>
            <a:ext cx="2858895" cy="882491"/>
          </a:xfrm>
        </p:spPr>
        <p:txBody>
          <a:bodyPr lIns="0" tIns="0" rIns="0" bIns="0"/>
          <a:lstStyle>
            <a:lvl1pPr marL="0" indent="0"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26" name="Picture 2" descr="\\dc1\CompanyData\WFA_Communications\Website\New website 2017\Illustrations\From Dogstudio\Chart\Chart transparent bg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775" y="2362200"/>
            <a:ext cx="2951311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96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6EF7FA-08B2-4249-B0DA-2E967A165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27367" y="6356349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22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7"/>
          <p:cNvCxnSpPr/>
          <p:nvPr userDrawn="1"/>
        </p:nvCxnSpPr>
        <p:spPr>
          <a:xfrm flipV="1">
            <a:off x="1440000" y="2709001"/>
            <a:ext cx="0" cy="1475999"/>
          </a:xfrm>
          <a:prstGeom prst="line">
            <a:avLst/>
          </a:prstGeom>
          <a:ln w="76200">
            <a:solidFill>
              <a:srgbClr val="FF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4"/>
          <p:cNvSpPr>
            <a:spLocks noGrp="1"/>
          </p:cNvSpPr>
          <p:nvPr>
            <p:ph type="title" hasCustomPrompt="1"/>
          </p:nvPr>
        </p:nvSpPr>
        <p:spPr>
          <a:xfrm>
            <a:off x="1800000" y="2349000"/>
            <a:ext cx="7200000" cy="217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0" b="1" baseline="0">
                <a:solidFill>
                  <a:srgbClr val="1E1E1E"/>
                </a:solidFill>
                <a:latin typeface="Arial" panose="020B0604020202020204" pitchFamily="34" charset="0"/>
                <a:ea typeface="Arial Hebrew" charset="0"/>
                <a:cs typeface="Arial Hebrew" charset="0"/>
              </a:defRPr>
            </a:lvl1pPr>
          </a:lstStyle>
          <a:p>
            <a:r>
              <a:rPr lang="nl-BE" dirty="0"/>
              <a:t>Chapter title</a:t>
            </a:r>
            <a:br>
              <a:rPr lang="nl-BE" dirty="0"/>
            </a:br>
            <a:r>
              <a:rPr lang="nl-BE" dirty="0"/>
              <a:t>always on 2 lines</a:t>
            </a:r>
            <a:endParaRPr lang="nl-NL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64BBA5A-E493-47F7-9799-EF46EEAD4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43391" y="6356350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238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19998" y="1952856"/>
            <a:ext cx="10563753" cy="421244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Clr>
                <a:srgbClr val="FF003C"/>
              </a:buClr>
              <a:buFont typeface="Arial" panose="020B0604020202020204" pitchFamily="34" charset="0"/>
              <a:buNone/>
              <a:defRPr sz="2000" b="0" i="0" baseline="0">
                <a:solidFill>
                  <a:srgbClr val="1E1E1E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2pPr>
            <a:lvl3pPr>
              <a:defRPr sz="16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3pPr>
            <a:lvl4pPr>
              <a:defRPr sz="16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4pPr>
            <a:lvl5pPr marL="1828800" indent="0">
              <a:buNone/>
              <a:defRPr sz="16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717369" y="562333"/>
            <a:ext cx="10563406" cy="1390524"/>
          </a:xfrm>
        </p:spPr>
        <p:txBody>
          <a:bodyPr lIns="0" tIns="108000" rIns="0" bIns="0">
            <a:normAutofit/>
          </a:bodyPr>
          <a:lstStyle>
            <a:lvl1pPr marL="0" indent="0">
              <a:spcBef>
                <a:spcPts val="0"/>
              </a:spcBef>
              <a:defRPr sz="3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Page title overlined</a:t>
            </a:r>
          </a:p>
        </p:txBody>
      </p:sp>
      <p:sp>
        <p:nvSpPr>
          <p:cNvPr id="4" name="Tijdelijke aanduiding voor tekst 25"/>
          <p:cNvSpPr>
            <a:spLocks noGrp="1"/>
          </p:cNvSpPr>
          <p:nvPr>
            <p:ph type="body" sz="quarter" idx="14"/>
          </p:nvPr>
        </p:nvSpPr>
        <p:spPr>
          <a:xfrm>
            <a:off x="717371" y="6453336"/>
            <a:ext cx="10134334" cy="21602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defRPr sz="1100" b="0">
                <a:solidFill>
                  <a:srgbClr val="1E1E1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Rechte verbindingslijn 3"/>
          <p:cNvCxnSpPr/>
          <p:nvPr userDrawn="1"/>
        </p:nvCxnSpPr>
        <p:spPr>
          <a:xfrm>
            <a:off x="717369" y="562333"/>
            <a:ext cx="1781406" cy="0"/>
          </a:xfrm>
          <a:prstGeom prst="line">
            <a:avLst/>
          </a:prstGeom>
          <a:ln w="63500">
            <a:solidFill>
              <a:srgbClr val="FF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B9A2337-AAAD-4927-A0DC-5FA3B8B75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364" y="6356350"/>
            <a:ext cx="2109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174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063711" y="1952856"/>
            <a:ext cx="5220040" cy="4212448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 sz="2000" b="0" i="0" baseline="0">
                <a:solidFill>
                  <a:srgbClr val="1E1E1E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marL="8001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tabLst/>
              <a:defRPr sz="2000" b="0">
                <a:solidFill>
                  <a:schemeClr val="bg1">
                    <a:lumMod val="50000"/>
                  </a:schemeClr>
                </a:solidFill>
                <a:latin typeface="Jungka" panose="00000500000000000000" pitchFamily="50" charset="0"/>
                <a:ea typeface="Tahoma" pitchFamily="34" charset="0"/>
                <a:cs typeface="Tahoma" pitchFamily="34" charset="0"/>
              </a:defRPr>
            </a:lvl2pPr>
            <a:lvl3pPr marL="12001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tabLst/>
              <a:defRPr sz="1800">
                <a:solidFill>
                  <a:schemeClr val="bg1">
                    <a:lumMod val="50000"/>
                  </a:schemeClr>
                </a:solidFill>
                <a:latin typeface="Jungka" panose="00000500000000000000" pitchFamily="50" charset="0"/>
                <a:ea typeface="Tahoma" pitchFamily="34" charset="0"/>
                <a:cs typeface="Tahoma" pitchFamily="34" charset="0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Tx/>
              <a:buFont typeface="Courier New" charset="0"/>
              <a:buChar char="o"/>
              <a:tabLst/>
              <a:defRPr sz="1800">
                <a:solidFill>
                  <a:schemeClr val="bg1">
                    <a:lumMod val="50000"/>
                  </a:schemeClr>
                </a:solidFill>
                <a:latin typeface="Jungka" panose="00000500000000000000" pitchFamily="50" charset="0"/>
                <a:ea typeface="Tahoma" pitchFamily="34" charset="0"/>
                <a:cs typeface="Tahoma" pitchFamily="34" charset="0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Tx/>
              <a:buFont typeface="Arial" charset="0"/>
              <a:buChar char="»"/>
              <a:tabLst/>
              <a:defRPr sz="1800">
                <a:solidFill>
                  <a:schemeClr val="bg1">
                    <a:lumMod val="50000"/>
                  </a:schemeClr>
                </a:solidFill>
                <a:latin typeface="Jungka" panose="00000500000000000000" pitchFamily="50" charset="0"/>
                <a:ea typeface="Tahoma" pitchFamily="34" charset="0"/>
                <a:cs typeface="Tahoma" pitchFamily="34" charset="0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First level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Second level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Tx/>
              <a:buFont typeface="Courier New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Tx/>
              <a:buFont typeface="Arial" charset="0"/>
              <a:buChar char="»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cs typeface="Arial" charset="0"/>
            </a:endParaRPr>
          </a:p>
          <a:p>
            <a:pPr lvl="0"/>
            <a:endParaRPr lang="en-US" dirty="0"/>
          </a:p>
        </p:txBody>
      </p:sp>
      <p:sp>
        <p:nvSpPr>
          <p:cNvPr id="6" name="Tijdelijke aanduiding vo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717369" y="562333"/>
            <a:ext cx="10563406" cy="1390524"/>
          </a:xfrm>
        </p:spPr>
        <p:txBody>
          <a:bodyPr lIns="0" tIns="108000" rIns="0" bIns="0">
            <a:normAutofit/>
          </a:bodyPr>
          <a:lstStyle>
            <a:lvl1pPr marL="0" indent="0">
              <a:spcBef>
                <a:spcPts val="0"/>
              </a:spcBef>
              <a:defRPr sz="3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Page title overlined</a:t>
            </a:r>
          </a:p>
        </p:txBody>
      </p:sp>
      <p:sp>
        <p:nvSpPr>
          <p:cNvPr id="5" name="Tijdelijke aanduiding voor tekst 25"/>
          <p:cNvSpPr>
            <a:spLocks noGrp="1"/>
          </p:cNvSpPr>
          <p:nvPr>
            <p:ph type="body" sz="quarter" idx="14"/>
          </p:nvPr>
        </p:nvSpPr>
        <p:spPr>
          <a:xfrm>
            <a:off x="717370" y="6453336"/>
            <a:ext cx="8632235" cy="21602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defRPr sz="1100" b="0">
                <a:solidFill>
                  <a:srgbClr val="1E1E1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Rechte verbindingslijn 3"/>
          <p:cNvCxnSpPr/>
          <p:nvPr userDrawn="1"/>
        </p:nvCxnSpPr>
        <p:spPr>
          <a:xfrm>
            <a:off x="717369" y="562333"/>
            <a:ext cx="1781406" cy="0"/>
          </a:xfrm>
          <a:prstGeom prst="line">
            <a:avLst/>
          </a:prstGeom>
          <a:ln w="63500">
            <a:solidFill>
              <a:srgbClr val="FF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17369" y="1988840"/>
            <a:ext cx="5021766" cy="4176464"/>
          </a:xfrm>
        </p:spPr>
        <p:txBody>
          <a:bodyPr/>
          <a:lstStyle>
            <a:lvl1pPr>
              <a:defRPr baseline="0"/>
            </a:lvl1pPr>
            <a:lvl2pPr>
              <a:defRPr b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48BB402-7914-432A-AA3A-1A1EF9AFD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364" y="6356350"/>
            <a:ext cx="23253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6502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54959" y="720000"/>
            <a:ext cx="7128792" cy="5517312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 sz="2000" b="0" i="0" baseline="0">
                <a:solidFill>
                  <a:srgbClr val="1E1E1E"/>
                </a:solidFill>
                <a:latin typeface="Jungka" panose="00000500000000000000" pitchFamily="50" charset="0"/>
                <a:ea typeface="Tahoma" pitchFamily="34" charset="0"/>
                <a:cs typeface="Arial" panose="020B0604020202020204" pitchFamily="34" charset="0"/>
              </a:defRPr>
            </a:lvl1pPr>
            <a:lvl2pPr marL="8001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tabLst/>
              <a:defRPr sz="2000">
                <a:solidFill>
                  <a:schemeClr val="bg1">
                    <a:lumMod val="50000"/>
                  </a:schemeClr>
                </a:solidFill>
                <a:latin typeface="Jungka" panose="00000500000000000000" pitchFamily="50" charset="0"/>
                <a:ea typeface="Tahoma" pitchFamily="34" charset="0"/>
                <a:cs typeface="Tahoma" pitchFamily="34" charset="0"/>
              </a:defRPr>
            </a:lvl2pPr>
            <a:lvl3pPr marL="12001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tabLst/>
              <a:defRPr sz="1800">
                <a:solidFill>
                  <a:schemeClr val="bg1">
                    <a:lumMod val="50000"/>
                  </a:schemeClr>
                </a:solidFill>
                <a:latin typeface="Jungka" panose="00000500000000000000" pitchFamily="50" charset="0"/>
                <a:ea typeface="Tahoma" pitchFamily="34" charset="0"/>
                <a:cs typeface="Tahoma" pitchFamily="34" charset="0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Tx/>
              <a:buFont typeface="Courier New" charset="0"/>
              <a:buChar char="o"/>
              <a:tabLst/>
              <a:defRPr sz="1800">
                <a:solidFill>
                  <a:schemeClr val="bg1">
                    <a:lumMod val="50000"/>
                  </a:schemeClr>
                </a:solidFill>
                <a:latin typeface="Jungka" panose="00000500000000000000" pitchFamily="50" charset="0"/>
                <a:ea typeface="Tahoma" pitchFamily="34" charset="0"/>
                <a:cs typeface="Tahoma" pitchFamily="34" charset="0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Tx/>
              <a:buFont typeface="Arial" charset="0"/>
              <a:buChar char="»"/>
              <a:tabLst/>
              <a:defRPr sz="1800">
                <a:solidFill>
                  <a:schemeClr val="bg1">
                    <a:lumMod val="50000"/>
                  </a:schemeClr>
                </a:solidFill>
                <a:latin typeface="Jungka" panose="00000500000000000000" pitchFamily="50" charset="0"/>
                <a:ea typeface="Tahoma" pitchFamily="34" charset="0"/>
                <a:cs typeface="Tahoma" pitchFamily="34" charset="0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First level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Second level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Tx/>
              <a:buFont typeface="Courier New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Tx/>
              <a:buFont typeface="Arial" charset="0"/>
              <a:buChar char="»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cs typeface="Arial" charset="0"/>
            </a:endParaRP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717370" y="562333"/>
            <a:ext cx="3236382" cy="1390524"/>
          </a:xfrm>
        </p:spPr>
        <p:txBody>
          <a:bodyPr lIns="0" tIns="108000" rIns="0" bIns="0">
            <a:normAutofit/>
          </a:bodyPr>
          <a:lstStyle>
            <a:lvl1pPr marL="0" indent="0">
              <a:spcBef>
                <a:spcPts val="0"/>
              </a:spcBef>
              <a:defRPr sz="3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Graph</a:t>
            </a:r>
          </a:p>
          <a:p>
            <a:pPr lvl="0"/>
            <a:r>
              <a:rPr lang="nl-NL" dirty="0"/>
              <a:t>Title</a:t>
            </a:r>
          </a:p>
        </p:txBody>
      </p:sp>
      <p:sp>
        <p:nvSpPr>
          <p:cNvPr id="22" name="Tijdelijke aanduiding voor tekst 21"/>
          <p:cNvSpPr>
            <a:spLocks noGrp="1"/>
          </p:cNvSpPr>
          <p:nvPr>
            <p:ph type="body" sz="quarter" idx="13" hasCustomPrompt="1"/>
          </p:nvPr>
        </p:nvSpPr>
        <p:spPr>
          <a:xfrm>
            <a:off x="717370" y="2276873"/>
            <a:ext cx="3236913" cy="571252"/>
          </a:xfrm>
        </p:spPr>
        <p:txBody>
          <a:bodyPr lIns="0" tIns="0" rIns="0" bIns="0">
            <a:normAutofit/>
          </a:bodyPr>
          <a:lstStyle>
            <a:lvl1pPr marL="0" indent="0">
              <a:defRPr sz="2400" b="1"/>
            </a:lvl1pPr>
          </a:lstStyle>
          <a:p>
            <a:pPr lvl="0"/>
            <a:r>
              <a:rPr lang="nl-NL" dirty="0"/>
              <a:t>Subtitle</a:t>
            </a:r>
          </a:p>
        </p:txBody>
      </p:sp>
      <p:sp>
        <p:nvSpPr>
          <p:cNvPr id="26" name="Tijdelijke aanduiding voor tekst 25"/>
          <p:cNvSpPr>
            <a:spLocks noGrp="1"/>
          </p:cNvSpPr>
          <p:nvPr>
            <p:ph type="body" sz="quarter" idx="14"/>
          </p:nvPr>
        </p:nvSpPr>
        <p:spPr>
          <a:xfrm>
            <a:off x="717370" y="2847975"/>
            <a:ext cx="3237093" cy="3429297"/>
          </a:xfrm>
        </p:spPr>
        <p:txBody>
          <a:bodyPr lIns="0" tIns="0" rIns="0" bIns="0"/>
          <a:lstStyle>
            <a:lvl1pPr marL="0" indent="0">
              <a:defRPr>
                <a:solidFill>
                  <a:srgbClr val="1E1E1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tekst 25"/>
          <p:cNvSpPr>
            <a:spLocks noGrp="1"/>
          </p:cNvSpPr>
          <p:nvPr>
            <p:ph type="body" sz="quarter" idx="15"/>
          </p:nvPr>
        </p:nvSpPr>
        <p:spPr>
          <a:xfrm>
            <a:off x="717370" y="6453336"/>
            <a:ext cx="10566381" cy="21602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defRPr sz="1100" b="0">
                <a:solidFill>
                  <a:srgbClr val="1E1E1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Rechte verbindingslijn 3"/>
          <p:cNvCxnSpPr/>
          <p:nvPr userDrawn="1"/>
        </p:nvCxnSpPr>
        <p:spPr>
          <a:xfrm>
            <a:off x="717369" y="562333"/>
            <a:ext cx="1781406" cy="0"/>
          </a:xfrm>
          <a:prstGeom prst="line">
            <a:avLst/>
          </a:prstGeom>
          <a:ln w="63500">
            <a:solidFill>
              <a:srgbClr val="FF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DFD673F-14E4-4EA3-8937-E25D75F3A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363" y="6356350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909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5"/>
          </p:nvPr>
        </p:nvSpPr>
        <p:spPr>
          <a:xfrm>
            <a:off x="4371175" y="1"/>
            <a:ext cx="7827174" cy="6857999"/>
          </a:xfrm>
          <a:custGeom>
            <a:avLst/>
            <a:gdLst>
              <a:gd name="connsiteX0" fmla="*/ 867492 w 7827174"/>
              <a:gd name="connsiteY0" fmla="*/ 0 h 6857999"/>
              <a:gd name="connsiteX1" fmla="*/ 7827174 w 7827174"/>
              <a:gd name="connsiteY1" fmla="*/ 0 h 6857999"/>
              <a:gd name="connsiteX2" fmla="*/ 7827174 w 7827174"/>
              <a:gd name="connsiteY2" fmla="*/ 6857999 h 6857999"/>
              <a:gd name="connsiteX3" fmla="*/ 867492 w 7827174"/>
              <a:gd name="connsiteY3" fmla="*/ 6857999 h 6857999"/>
              <a:gd name="connsiteX4" fmla="*/ 709999 w 7827174"/>
              <a:gd name="connsiteY4" fmla="*/ 6550498 h 6857999"/>
              <a:gd name="connsiteX5" fmla="*/ 0 w 7827174"/>
              <a:gd name="connsiteY5" fmla="*/ 3429000 h 6857999"/>
              <a:gd name="connsiteX6" fmla="*/ 709999 w 7827174"/>
              <a:gd name="connsiteY6" fmla="*/ 30750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27174" h="6857999">
                <a:moveTo>
                  <a:pt x="867492" y="0"/>
                </a:moveTo>
                <a:lnTo>
                  <a:pt x="7827174" y="0"/>
                </a:lnTo>
                <a:lnTo>
                  <a:pt x="7827174" y="6857999"/>
                </a:lnTo>
                <a:lnTo>
                  <a:pt x="867492" y="6857999"/>
                </a:lnTo>
                <a:lnTo>
                  <a:pt x="709999" y="6550498"/>
                </a:lnTo>
                <a:cubicBezTo>
                  <a:pt x="254988" y="5606198"/>
                  <a:pt x="0" y="4547377"/>
                  <a:pt x="0" y="3429000"/>
                </a:cubicBezTo>
                <a:cubicBezTo>
                  <a:pt x="0" y="2310624"/>
                  <a:pt x="254988" y="1251803"/>
                  <a:pt x="709999" y="307503"/>
                </a:cubicBezTo>
                <a:close/>
              </a:path>
            </a:pathLst>
          </a:custGeom>
          <a:solidFill>
            <a:srgbClr val="E6E6E6"/>
          </a:solidFill>
        </p:spPr>
        <p:txBody>
          <a:bodyPr vert="horz" wrap="square" lIns="90000">
            <a:noAutofit/>
          </a:bodyPr>
          <a:lstStyle>
            <a:lvl1pPr marL="0" indent="0" algn="ctr">
              <a:spcBef>
                <a:spcPts val="400"/>
              </a:spcBef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717370" y="562333"/>
            <a:ext cx="3236382" cy="1390524"/>
          </a:xfrm>
        </p:spPr>
        <p:txBody>
          <a:bodyPr lIns="0" tIns="108000" rIns="0" bIns="0">
            <a:normAutofit/>
          </a:bodyPr>
          <a:lstStyle>
            <a:lvl1pPr marL="0" indent="0">
              <a:spcBef>
                <a:spcPts val="0"/>
              </a:spcBef>
              <a:defRPr sz="3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Picture</a:t>
            </a:r>
          </a:p>
          <a:p>
            <a:pPr lvl="0"/>
            <a:r>
              <a:rPr lang="nl-NL" dirty="0"/>
              <a:t>Title</a:t>
            </a:r>
          </a:p>
        </p:txBody>
      </p:sp>
      <p:sp>
        <p:nvSpPr>
          <p:cNvPr id="15" name="Tijdelijke aanduiding voor tekst 21"/>
          <p:cNvSpPr>
            <a:spLocks noGrp="1"/>
          </p:cNvSpPr>
          <p:nvPr>
            <p:ph type="body" sz="quarter" idx="13" hasCustomPrompt="1"/>
          </p:nvPr>
        </p:nvSpPr>
        <p:spPr>
          <a:xfrm>
            <a:off x="717370" y="2276873"/>
            <a:ext cx="3236913" cy="571252"/>
          </a:xfrm>
        </p:spPr>
        <p:txBody>
          <a:bodyPr lIns="0" tIns="0" rIns="0" bIns="0">
            <a:normAutofit/>
          </a:bodyPr>
          <a:lstStyle>
            <a:lvl1pPr marL="0" indent="0">
              <a:defRPr sz="2400" b="1"/>
            </a:lvl1pPr>
          </a:lstStyle>
          <a:p>
            <a:pPr lvl="0"/>
            <a:r>
              <a:rPr lang="nl-NL" dirty="0"/>
              <a:t>Subtitle</a:t>
            </a:r>
          </a:p>
        </p:txBody>
      </p:sp>
      <p:sp>
        <p:nvSpPr>
          <p:cNvPr id="16" name="Tijdelijke aanduiding voor tekst 25"/>
          <p:cNvSpPr>
            <a:spLocks noGrp="1"/>
          </p:cNvSpPr>
          <p:nvPr>
            <p:ph type="body" sz="quarter" idx="14"/>
          </p:nvPr>
        </p:nvSpPr>
        <p:spPr>
          <a:xfrm>
            <a:off x="717370" y="2847975"/>
            <a:ext cx="3237093" cy="3676650"/>
          </a:xfrm>
        </p:spPr>
        <p:txBody>
          <a:bodyPr lIns="0" tIns="0" rIns="0" bIns="0"/>
          <a:lstStyle>
            <a:lvl1pPr marL="0" indent="0" algn="l">
              <a:defRPr>
                <a:solidFill>
                  <a:srgbClr val="1E1E1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C:\Users\c.cristache\Desktop\wfa_logotype_horizontal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59058" y="6348498"/>
            <a:ext cx="381571" cy="36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echte verbindingslijn 3"/>
          <p:cNvCxnSpPr/>
          <p:nvPr userDrawn="1"/>
        </p:nvCxnSpPr>
        <p:spPr>
          <a:xfrm>
            <a:off x="717369" y="562333"/>
            <a:ext cx="1781406" cy="0"/>
          </a:xfrm>
          <a:prstGeom prst="line">
            <a:avLst/>
          </a:prstGeom>
          <a:ln w="63500">
            <a:solidFill>
              <a:srgbClr val="FF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F2AEB38-5F0B-4C40-B50F-8650902C1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363" y="6356350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468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Round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1505" y="1278000"/>
            <a:ext cx="12219855" cy="5580000"/>
          </a:xfrm>
          <a:prstGeom prst="rect">
            <a:avLst/>
          </a:prstGeom>
          <a:solidFill>
            <a:srgbClr val="FF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pic>
        <p:nvPicPr>
          <p:cNvPr id="3" name="Picture 2" descr="C:\Users\c.cristache\Desktop\wfa_logotype_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04664"/>
            <a:ext cx="1994799" cy="5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720000" y="5858876"/>
            <a:ext cx="2858895" cy="882491"/>
          </a:xfrm>
        </p:spPr>
        <p:txBody>
          <a:bodyPr lIns="0" tIns="0" rIns="0" bIns="0"/>
          <a:lstStyle>
            <a:lvl1pPr marL="0" indent="0"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170" name="Picture 2" descr="\\dc1\CompanyData\WFA_Communications\Brand positioning\2016 Brand Uplift\Identity Guidelines final\illustrations\wfa_meeting_room_1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5256" y="2230090"/>
            <a:ext cx="4313094" cy="436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0000" y="2349000"/>
            <a:ext cx="7200000" cy="217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0380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045A17-CD01-49BC-A03E-447998016F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6775" y="0"/>
            <a:ext cx="6248400" cy="685800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s-CO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717369" y="562333"/>
            <a:ext cx="4543605" cy="1390524"/>
          </a:xfrm>
        </p:spPr>
        <p:txBody>
          <a:bodyPr lIns="0" tIns="108000" rIns="0" bIns="0">
            <a:normAutofit/>
          </a:bodyPr>
          <a:lstStyle>
            <a:lvl1pPr marL="0" indent="0">
              <a:spcBef>
                <a:spcPts val="0"/>
              </a:spcBef>
              <a:defRPr sz="3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Picture Title</a:t>
            </a:r>
          </a:p>
        </p:txBody>
      </p:sp>
      <p:sp>
        <p:nvSpPr>
          <p:cNvPr id="15" name="Tijdelijke aanduiding voor tekst 21"/>
          <p:cNvSpPr>
            <a:spLocks noGrp="1"/>
          </p:cNvSpPr>
          <p:nvPr>
            <p:ph type="body" sz="quarter" idx="13" hasCustomPrompt="1"/>
          </p:nvPr>
        </p:nvSpPr>
        <p:spPr>
          <a:xfrm>
            <a:off x="717370" y="2276873"/>
            <a:ext cx="4543605" cy="571252"/>
          </a:xfrm>
        </p:spPr>
        <p:txBody>
          <a:bodyPr lIns="0" tIns="0" rIns="0" bIns="0">
            <a:normAutofit/>
          </a:bodyPr>
          <a:lstStyle>
            <a:lvl1pPr marL="0" indent="0">
              <a:defRPr sz="2400" b="1"/>
            </a:lvl1pPr>
          </a:lstStyle>
          <a:p>
            <a:pPr lvl="0"/>
            <a:r>
              <a:rPr lang="nl-NL" dirty="0"/>
              <a:t>Subtitle</a:t>
            </a:r>
          </a:p>
        </p:txBody>
      </p:sp>
      <p:sp>
        <p:nvSpPr>
          <p:cNvPr id="16" name="Tijdelijke aanduiding voor tekst 25"/>
          <p:cNvSpPr>
            <a:spLocks noGrp="1"/>
          </p:cNvSpPr>
          <p:nvPr>
            <p:ph type="body" sz="quarter" idx="14"/>
          </p:nvPr>
        </p:nvSpPr>
        <p:spPr>
          <a:xfrm>
            <a:off x="717370" y="2847975"/>
            <a:ext cx="4543605" cy="3676650"/>
          </a:xfrm>
        </p:spPr>
        <p:txBody>
          <a:bodyPr lIns="0" tIns="0" rIns="0" bIns="0"/>
          <a:lstStyle>
            <a:lvl1pPr marL="0" indent="0" algn="l">
              <a:defRPr>
                <a:solidFill>
                  <a:srgbClr val="1E1E1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C:\Users\c.cristache\Desktop\wfa_logotype_horizontal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59058" y="6348498"/>
            <a:ext cx="381571" cy="36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echte verbindingslijn 3"/>
          <p:cNvCxnSpPr/>
          <p:nvPr userDrawn="1"/>
        </p:nvCxnSpPr>
        <p:spPr>
          <a:xfrm>
            <a:off x="717369" y="562333"/>
            <a:ext cx="1781406" cy="0"/>
          </a:xfrm>
          <a:prstGeom prst="line">
            <a:avLst/>
          </a:prstGeom>
          <a:ln w="63500">
            <a:solidFill>
              <a:srgbClr val="FF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8CF40DC-99FE-4CDC-813F-820E9BE4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363" y="6356350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709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19855" cy="688538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1" y="0"/>
            <a:ext cx="12198351" cy="6858000"/>
          </a:xfrm>
          <a:prstGeom prst="rect">
            <a:avLst/>
          </a:prstGeom>
          <a:solidFill>
            <a:srgbClr val="E6E6E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7" name="Picture 6" descr="C:\Users\c.cristache\Desktop\wfa_logotype_horizontal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59058" y="6348498"/>
            <a:ext cx="381571" cy="36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717370" y="562333"/>
            <a:ext cx="3236382" cy="1390524"/>
          </a:xfrm>
          <a:ln>
            <a:noFill/>
          </a:ln>
        </p:spPr>
        <p:txBody>
          <a:bodyPr lIns="0" tIns="108000" rIns="0" bIns="0">
            <a:normAutofit/>
          </a:bodyPr>
          <a:lstStyle>
            <a:lvl1pPr marL="0" indent="0">
              <a:spcBef>
                <a:spcPts val="0"/>
              </a:spcBef>
              <a:defRPr sz="3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Picture</a:t>
            </a:r>
          </a:p>
          <a:p>
            <a:pPr lvl="0"/>
            <a:r>
              <a:rPr lang="nl-NL" dirty="0"/>
              <a:t>Title</a:t>
            </a:r>
          </a:p>
        </p:txBody>
      </p:sp>
      <p:cxnSp>
        <p:nvCxnSpPr>
          <p:cNvPr id="11" name="Rechte verbindingslijn 3"/>
          <p:cNvCxnSpPr/>
          <p:nvPr userDrawn="1"/>
        </p:nvCxnSpPr>
        <p:spPr>
          <a:xfrm>
            <a:off x="717369" y="562333"/>
            <a:ext cx="1781406" cy="0"/>
          </a:xfrm>
          <a:prstGeom prst="line">
            <a:avLst/>
          </a:prstGeom>
          <a:ln w="63500">
            <a:solidFill>
              <a:srgbClr val="FF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8D620AF-C0AB-4645-98F0-7A2C5AD03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363" y="6356350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050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19855" cy="688538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1" y="0"/>
            <a:ext cx="12198351" cy="6858000"/>
          </a:xfrm>
          <a:prstGeom prst="rect">
            <a:avLst/>
          </a:prstGeom>
          <a:solidFill>
            <a:srgbClr val="E6E6E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7" name="Picture 6" descr="C:\Users\c.cristache\Desktop\wfa_logotype_horizontal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59058" y="6348498"/>
            <a:ext cx="381571" cy="36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717370" y="562333"/>
            <a:ext cx="3236382" cy="1390524"/>
          </a:xfrm>
          <a:ln>
            <a:noFill/>
          </a:ln>
        </p:spPr>
        <p:txBody>
          <a:bodyPr lIns="0" tIns="108000" rIns="0" bIns="0">
            <a:normAutofit/>
          </a:bodyPr>
          <a:lstStyle>
            <a:lvl1pPr marL="0" indent="0">
              <a:spcBef>
                <a:spcPts val="0"/>
              </a:spcBef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Picture</a:t>
            </a:r>
          </a:p>
          <a:p>
            <a:pPr lvl="0"/>
            <a:r>
              <a:rPr lang="nl-NL" dirty="0"/>
              <a:t>Title</a:t>
            </a:r>
          </a:p>
        </p:txBody>
      </p:sp>
      <p:cxnSp>
        <p:nvCxnSpPr>
          <p:cNvPr id="11" name="Rechte verbindingslijn 3"/>
          <p:cNvCxnSpPr/>
          <p:nvPr userDrawn="1"/>
        </p:nvCxnSpPr>
        <p:spPr>
          <a:xfrm>
            <a:off x="717369" y="562333"/>
            <a:ext cx="1781406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C16BDBC-2B69-4DB9-A6F1-3EB41C538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363" y="6356350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881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19855" cy="6885384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7" name="Picture 6" descr="C:\Users\c.cristache\Desktop\wfa_logotype_horizontal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59058" y="6348498"/>
            <a:ext cx="381571" cy="36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21504" y="7034"/>
            <a:ext cx="12198351" cy="6858000"/>
          </a:xfrm>
          <a:prstGeom prst="rect">
            <a:avLst/>
          </a:prstGeom>
          <a:solidFill>
            <a:srgbClr val="E6E6E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717370" y="562333"/>
            <a:ext cx="3236382" cy="1390524"/>
          </a:xfrm>
          <a:ln>
            <a:noFill/>
          </a:ln>
        </p:spPr>
        <p:txBody>
          <a:bodyPr lIns="0" tIns="108000" rIns="0" bIns="0">
            <a:normAutofit/>
          </a:bodyPr>
          <a:lstStyle>
            <a:lvl1pPr marL="0" indent="0">
              <a:spcBef>
                <a:spcPts val="0"/>
              </a:spcBef>
              <a:defRPr sz="3600" b="1" baseline="0">
                <a:solidFill>
                  <a:srgbClr val="1E1E1E"/>
                </a:solidFill>
              </a:defRPr>
            </a:lvl1pPr>
          </a:lstStyle>
          <a:p>
            <a:pPr lvl="0"/>
            <a:r>
              <a:rPr lang="nl-NL" dirty="0"/>
              <a:t>Picture</a:t>
            </a:r>
          </a:p>
          <a:p>
            <a:pPr lvl="0"/>
            <a:r>
              <a:rPr lang="nl-NL" dirty="0"/>
              <a:t>Title</a:t>
            </a:r>
          </a:p>
        </p:txBody>
      </p:sp>
      <p:cxnSp>
        <p:nvCxnSpPr>
          <p:cNvPr id="11" name="Rechte verbindingslijn 3"/>
          <p:cNvCxnSpPr/>
          <p:nvPr userDrawn="1"/>
        </p:nvCxnSpPr>
        <p:spPr>
          <a:xfrm>
            <a:off x="717369" y="562333"/>
            <a:ext cx="1781406" cy="0"/>
          </a:xfrm>
          <a:prstGeom prst="line">
            <a:avLst/>
          </a:prstGeom>
          <a:ln w="63500">
            <a:solidFill>
              <a:srgbClr val="1E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951C582D-BC8A-4DA7-B502-C19FEA2A9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363" y="6356350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759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sp>
        <p:nvSpPr>
          <p:cNvPr id="10" name="Tijdelijke aanduiding voor tekst 14"/>
          <p:cNvSpPr>
            <a:spLocks noGrp="1"/>
          </p:cNvSpPr>
          <p:nvPr>
            <p:ph type="body" sz="quarter" idx="11" hasCustomPrompt="1"/>
          </p:nvPr>
        </p:nvSpPr>
        <p:spPr>
          <a:xfrm>
            <a:off x="3146847" y="5589240"/>
            <a:ext cx="6048672" cy="50405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>
              <a:spcBef>
                <a:spcPts val="0"/>
              </a:spcBef>
              <a:defRPr sz="2800" b="0" i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11" name="Tijdelijke aanduiding voor tekst 16"/>
          <p:cNvSpPr>
            <a:spLocks noGrp="1"/>
          </p:cNvSpPr>
          <p:nvPr>
            <p:ph type="body" sz="quarter" idx="12" hasCustomPrompt="1"/>
          </p:nvPr>
        </p:nvSpPr>
        <p:spPr>
          <a:xfrm>
            <a:off x="3146847" y="4941168"/>
            <a:ext cx="6048672" cy="576485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1000"/>
              </a:spcBef>
              <a:defRPr sz="36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12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4082951" y="476672"/>
            <a:ext cx="4298975" cy="4270784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400"/>
              </a:spcBef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3146847" y="6093296"/>
            <a:ext cx="6048672" cy="50405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>
              <a:spcBef>
                <a:spcPts val="0"/>
              </a:spcBef>
              <a:defRPr sz="2800" b="0" i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Company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3839BAD-75A4-450C-9C5B-31F95ED15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363" y="6356350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6342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1"/>
          <p:cNvSpPr/>
          <p:nvPr userDrawn="1"/>
        </p:nvSpPr>
        <p:spPr>
          <a:xfrm>
            <a:off x="3175" y="0"/>
            <a:ext cx="1219835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sp>
        <p:nvSpPr>
          <p:cNvPr id="3" name="Tijdelijke aanduiding voor tekst 14"/>
          <p:cNvSpPr>
            <a:spLocks noGrp="1"/>
          </p:cNvSpPr>
          <p:nvPr>
            <p:ph type="body" sz="quarter" idx="31" hasCustomPrompt="1"/>
          </p:nvPr>
        </p:nvSpPr>
        <p:spPr>
          <a:xfrm>
            <a:off x="187827" y="5857419"/>
            <a:ext cx="2939548" cy="6957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4" name="Tijdelijke aanduiding voor tekst 16"/>
          <p:cNvSpPr>
            <a:spLocks noGrp="1"/>
          </p:cNvSpPr>
          <p:nvPr>
            <p:ph type="body" sz="quarter" idx="32" hasCustomPrompt="1"/>
          </p:nvPr>
        </p:nvSpPr>
        <p:spPr>
          <a:xfrm>
            <a:off x="187827" y="5425395"/>
            <a:ext cx="2939548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34"/>
          </p:nvPr>
        </p:nvSpPr>
        <p:spPr>
          <a:xfrm>
            <a:off x="608019" y="3228888"/>
            <a:ext cx="1343112" cy="1343112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56" name="Tijdelijke aanduiding vo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717369" y="562333"/>
            <a:ext cx="7820206" cy="1390524"/>
          </a:xfrm>
        </p:spPr>
        <p:txBody>
          <a:bodyPr lIns="0" tIns="108000" rIns="0" bIns="0">
            <a:normAutofit/>
          </a:bodyPr>
          <a:lstStyle>
            <a:lvl1pPr marL="0" indent="0">
              <a:spcBef>
                <a:spcPts val="0"/>
              </a:spcBef>
              <a:defRPr sz="3600" b="1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Panel</a:t>
            </a:r>
          </a:p>
        </p:txBody>
      </p:sp>
      <p:cxnSp>
        <p:nvCxnSpPr>
          <p:cNvPr id="25" name="Rechte verbindingslijn 3"/>
          <p:cNvCxnSpPr/>
          <p:nvPr userDrawn="1"/>
        </p:nvCxnSpPr>
        <p:spPr>
          <a:xfrm>
            <a:off x="717369" y="562333"/>
            <a:ext cx="1781406" cy="0"/>
          </a:xfrm>
          <a:prstGeom prst="line">
            <a:avLst/>
          </a:prstGeom>
          <a:ln w="63500">
            <a:solidFill>
              <a:srgbClr val="FF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jdelijke aanduiding voor afbeelding 3">
            <a:extLst>
              <a:ext uri="{FF2B5EF4-FFF2-40B4-BE49-F238E27FC236}">
                <a16:creationId xmlns:a16="http://schemas.microsoft.com/office/drawing/2014/main" id="{D9932CEB-3E94-4865-A2F6-00882F29779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381205" y="2363544"/>
            <a:ext cx="2398414" cy="2398414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1" name="Tijdelijke aanduiding voor afbeelding 5">
            <a:extLst>
              <a:ext uri="{FF2B5EF4-FFF2-40B4-BE49-F238E27FC236}">
                <a16:creationId xmlns:a16="http://schemas.microsoft.com/office/drawing/2014/main" id="{B550F818-8B26-476E-9784-1448F6F1C03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784263" y="3766725"/>
            <a:ext cx="1343112" cy="1343112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2" name="Tijdelijke aanduiding voor tekst 14">
            <a:extLst>
              <a:ext uri="{FF2B5EF4-FFF2-40B4-BE49-F238E27FC236}">
                <a16:creationId xmlns:a16="http://schemas.microsoft.com/office/drawing/2014/main" id="{A7F4A86A-D2FE-4D76-B1C1-16EC592BCB6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627" y="5856075"/>
            <a:ext cx="2939548" cy="6957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33" name="Tijdelijke aanduiding voor tekst 16">
            <a:extLst>
              <a:ext uri="{FF2B5EF4-FFF2-40B4-BE49-F238E27FC236}">
                <a16:creationId xmlns:a16="http://schemas.microsoft.com/office/drawing/2014/main" id="{1BB8E7F0-C607-4AC4-8EA9-7E2A6170676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159627" y="5424051"/>
            <a:ext cx="2939548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34" name="Tijdelijke aanduiding voor afbeelding 3">
            <a:extLst>
              <a:ext uri="{FF2B5EF4-FFF2-40B4-BE49-F238E27FC236}">
                <a16:creationId xmlns:a16="http://schemas.microsoft.com/office/drawing/2014/main" id="{84374ECE-B441-4483-8841-F3A09869F975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3353005" y="2362200"/>
            <a:ext cx="2398414" cy="2398414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5" name="Tijdelijke aanduiding voor afbeelding 5">
            <a:extLst>
              <a:ext uri="{FF2B5EF4-FFF2-40B4-BE49-F238E27FC236}">
                <a16:creationId xmlns:a16="http://schemas.microsoft.com/office/drawing/2014/main" id="{ACB08F63-A289-4E8C-8AB6-F68C6734316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756063" y="3765381"/>
            <a:ext cx="1343112" cy="1343112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6" name="Tijdelijke aanduiding voor tekst 14">
            <a:extLst>
              <a:ext uri="{FF2B5EF4-FFF2-40B4-BE49-F238E27FC236}">
                <a16:creationId xmlns:a16="http://schemas.microsoft.com/office/drawing/2014/main" id="{10DA134F-84B8-47CC-8DF1-BA9CAF1703B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31427" y="5856075"/>
            <a:ext cx="2939548" cy="6957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37" name="Tijdelijke aanduiding voor tekst 16">
            <a:extLst>
              <a:ext uri="{FF2B5EF4-FFF2-40B4-BE49-F238E27FC236}">
                <a16:creationId xmlns:a16="http://schemas.microsoft.com/office/drawing/2014/main" id="{A3392429-3BEE-4DCC-B28D-9DA09DF6389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31427" y="5424051"/>
            <a:ext cx="2939548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55" name="Tijdelijke aanduiding voor afbeelding 3">
            <a:extLst>
              <a:ext uri="{FF2B5EF4-FFF2-40B4-BE49-F238E27FC236}">
                <a16:creationId xmlns:a16="http://schemas.microsoft.com/office/drawing/2014/main" id="{35F948B3-DF17-4918-90CA-E929BFBBBBAD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6324805" y="2362200"/>
            <a:ext cx="2398414" cy="2398414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57" name="Tijdelijke aanduiding voor afbeelding 5">
            <a:extLst>
              <a:ext uri="{FF2B5EF4-FFF2-40B4-BE49-F238E27FC236}">
                <a16:creationId xmlns:a16="http://schemas.microsoft.com/office/drawing/2014/main" id="{73A49CDB-9A9A-4703-9D04-CB96BD5A2DA2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27863" y="3765381"/>
            <a:ext cx="1343112" cy="1343112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58" name="Tijdelijke aanduiding voor tekst 16">
            <a:extLst>
              <a:ext uri="{FF2B5EF4-FFF2-40B4-BE49-F238E27FC236}">
                <a16:creationId xmlns:a16="http://schemas.microsoft.com/office/drawing/2014/main" id="{3F150098-6EF7-4C3C-B1BD-8C6DC7439D9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03227" y="5424051"/>
            <a:ext cx="2939548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59" name="Tijdelijke aanduiding voor afbeelding 3">
            <a:extLst>
              <a:ext uri="{FF2B5EF4-FFF2-40B4-BE49-F238E27FC236}">
                <a16:creationId xmlns:a16="http://schemas.microsoft.com/office/drawing/2014/main" id="{815562A6-F6B1-4AE6-89B3-40107D41595B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9296605" y="2362200"/>
            <a:ext cx="2398414" cy="2398414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0" name="Tijdelijke aanduiding voor afbeelding 5">
            <a:extLst>
              <a:ext uri="{FF2B5EF4-FFF2-40B4-BE49-F238E27FC236}">
                <a16:creationId xmlns:a16="http://schemas.microsoft.com/office/drawing/2014/main" id="{6028591A-3A6B-416C-87E1-D232FCAFD05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699663" y="3765381"/>
            <a:ext cx="1343112" cy="1343112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4" name="Tijdelijke aanduiding voor tekst 14">
            <a:extLst>
              <a:ext uri="{FF2B5EF4-FFF2-40B4-BE49-F238E27FC236}">
                <a16:creationId xmlns:a16="http://schemas.microsoft.com/office/drawing/2014/main" id="{8DAE194F-F01A-47F0-A8A4-C82FF7CD9FD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03227" y="5867400"/>
            <a:ext cx="2939548" cy="6957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84219B9F-4646-479F-B4BF-2234CA77D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363" y="6356350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092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1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sp>
        <p:nvSpPr>
          <p:cNvPr id="3" name="Tijdelijke aanduiding voor tekst 14"/>
          <p:cNvSpPr>
            <a:spLocks noGrp="1"/>
          </p:cNvSpPr>
          <p:nvPr>
            <p:ph type="body" sz="quarter" idx="31" hasCustomPrompt="1"/>
          </p:nvPr>
        </p:nvSpPr>
        <p:spPr>
          <a:xfrm>
            <a:off x="230783" y="4541393"/>
            <a:ext cx="2340000" cy="6957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4" name="Tijdelijke aanduiding voor tekst 16"/>
          <p:cNvSpPr>
            <a:spLocks noGrp="1"/>
          </p:cNvSpPr>
          <p:nvPr>
            <p:ph type="body" sz="quarter" idx="32" hasCustomPrompt="1"/>
          </p:nvPr>
        </p:nvSpPr>
        <p:spPr>
          <a:xfrm>
            <a:off x="230783" y="4109369"/>
            <a:ext cx="2340000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5" name="Tijdelijke aanduiding voor afbeelding 3"/>
          <p:cNvSpPr>
            <a:spLocks noGrp="1" noChangeAspect="1"/>
          </p:cNvSpPr>
          <p:nvPr>
            <p:ph type="pic" sz="quarter" idx="33"/>
          </p:nvPr>
        </p:nvSpPr>
        <p:spPr>
          <a:xfrm>
            <a:off x="497186" y="2060848"/>
            <a:ext cx="1800000" cy="1800000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34"/>
          </p:nvPr>
        </p:nvSpPr>
        <p:spPr>
          <a:xfrm>
            <a:off x="1505422" y="3047876"/>
            <a:ext cx="1008000" cy="1008000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8" name="Tijdelijke aanduiding voor tekst 14"/>
          <p:cNvSpPr>
            <a:spLocks noGrp="1"/>
          </p:cNvSpPr>
          <p:nvPr>
            <p:ph type="body" sz="quarter" idx="35" hasCustomPrompt="1"/>
          </p:nvPr>
        </p:nvSpPr>
        <p:spPr>
          <a:xfrm>
            <a:off x="2570783" y="4541393"/>
            <a:ext cx="2340000" cy="6957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39" name="Tijdelijke aanduiding voor tekst 16"/>
          <p:cNvSpPr>
            <a:spLocks noGrp="1"/>
          </p:cNvSpPr>
          <p:nvPr>
            <p:ph type="body" sz="quarter" idx="36" hasCustomPrompt="1"/>
          </p:nvPr>
        </p:nvSpPr>
        <p:spPr>
          <a:xfrm>
            <a:off x="2570783" y="4109369"/>
            <a:ext cx="2340000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40" name="Tijdelijke aanduiding voor afbeelding 3"/>
          <p:cNvSpPr>
            <a:spLocks noGrp="1" noChangeAspect="1"/>
          </p:cNvSpPr>
          <p:nvPr>
            <p:ph type="pic" sz="quarter" idx="37"/>
          </p:nvPr>
        </p:nvSpPr>
        <p:spPr>
          <a:xfrm>
            <a:off x="2837186" y="2060848"/>
            <a:ext cx="1800000" cy="1800000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1" name="Tijdelijke aanduiding voor afbeelding 5"/>
          <p:cNvSpPr>
            <a:spLocks noGrp="1"/>
          </p:cNvSpPr>
          <p:nvPr>
            <p:ph type="pic" sz="quarter" idx="38"/>
          </p:nvPr>
        </p:nvSpPr>
        <p:spPr>
          <a:xfrm>
            <a:off x="3845422" y="3047876"/>
            <a:ext cx="1008000" cy="1008000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2" name="Tijdelijke aanduiding voor tekst 14"/>
          <p:cNvSpPr>
            <a:spLocks noGrp="1"/>
          </p:cNvSpPr>
          <p:nvPr>
            <p:ph type="body" sz="quarter" idx="39" hasCustomPrompt="1"/>
          </p:nvPr>
        </p:nvSpPr>
        <p:spPr>
          <a:xfrm>
            <a:off x="4910783" y="4541393"/>
            <a:ext cx="2340000" cy="6957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43" name="Tijdelijke aanduiding voor tekst 16"/>
          <p:cNvSpPr>
            <a:spLocks noGrp="1"/>
          </p:cNvSpPr>
          <p:nvPr>
            <p:ph type="body" sz="quarter" idx="40" hasCustomPrompt="1"/>
          </p:nvPr>
        </p:nvSpPr>
        <p:spPr>
          <a:xfrm>
            <a:off x="4910783" y="4109369"/>
            <a:ext cx="2340000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44" name="Tijdelijke aanduiding voor afbeelding 3"/>
          <p:cNvSpPr>
            <a:spLocks noGrp="1" noChangeAspect="1"/>
          </p:cNvSpPr>
          <p:nvPr>
            <p:ph type="pic" sz="quarter" idx="41"/>
          </p:nvPr>
        </p:nvSpPr>
        <p:spPr>
          <a:xfrm>
            <a:off x="5177186" y="2060848"/>
            <a:ext cx="1800000" cy="1800000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5" name="Tijdelijke aanduiding voor afbeelding 5"/>
          <p:cNvSpPr>
            <a:spLocks noGrp="1"/>
          </p:cNvSpPr>
          <p:nvPr>
            <p:ph type="pic" sz="quarter" idx="42"/>
          </p:nvPr>
        </p:nvSpPr>
        <p:spPr>
          <a:xfrm>
            <a:off x="6185422" y="3047876"/>
            <a:ext cx="1008000" cy="1008000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6" name="Tijdelijke aanduiding voor tekst 14"/>
          <p:cNvSpPr>
            <a:spLocks noGrp="1"/>
          </p:cNvSpPr>
          <p:nvPr>
            <p:ph type="body" sz="quarter" idx="43" hasCustomPrompt="1"/>
          </p:nvPr>
        </p:nvSpPr>
        <p:spPr>
          <a:xfrm>
            <a:off x="7250783" y="4541393"/>
            <a:ext cx="2340000" cy="6957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47" name="Tijdelijke aanduiding voor tekst 16"/>
          <p:cNvSpPr>
            <a:spLocks noGrp="1"/>
          </p:cNvSpPr>
          <p:nvPr>
            <p:ph type="body" sz="quarter" idx="44" hasCustomPrompt="1"/>
          </p:nvPr>
        </p:nvSpPr>
        <p:spPr>
          <a:xfrm>
            <a:off x="7250783" y="4109369"/>
            <a:ext cx="2340000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48" name="Tijdelijke aanduiding voor afbeelding 3"/>
          <p:cNvSpPr>
            <a:spLocks noGrp="1" noChangeAspect="1"/>
          </p:cNvSpPr>
          <p:nvPr>
            <p:ph type="pic" sz="quarter" idx="45"/>
          </p:nvPr>
        </p:nvSpPr>
        <p:spPr>
          <a:xfrm>
            <a:off x="7517186" y="2060848"/>
            <a:ext cx="1800000" cy="1800000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9" name="Tijdelijke aanduiding voor afbeelding 5"/>
          <p:cNvSpPr>
            <a:spLocks noGrp="1"/>
          </p:cNvSpPr>
          <p:nvPr>
            <p:ph type="pic" sz="quarter" idx="46"/>
          </p:nvPr>
        </p:nvSpPr>
        <p:spPr>
          <a:xfrm>
            <a:off x="8525422" y="3047876"/>
            <a:ext cx="1008000" cy="1008000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50" name="Tijdelijke aanduiding voor tekst 14"/>
          <p:cNvSpPr>
            <a:spLocks noGrp="1"/>
          </p:cNvSpPr>
          <p:nvPr>
            <p:ph type="body" sz="quarter" idx="47" hasCustomPrompt="1"/>
          </p:nvPr>
        </p:nvSpPr>
        <p:spPr>
          <a:xfrm>
            <a:off x="9590783" y="4541393"/>
            <a:ext cx="2340000" cy="6957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51" name="Tijdelijke aanduiding voor tekst 16"/>
          <p:cNvSpPr>
            <a:spLocks noGrp="1"/>
          </p:cNvSpPr>
          <p:nvPr>
            <p:ph type="body" sz="quarter" idx="48" hasCustomPrompt="1"/>
          </p:nvPr>
        </p:nvSpPr>
        <p:spPr>
          <a:xfrm>
            <a:off x="9590783" y="4109369"/>
            <a:ext cx="2340000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52" name="Tijdelijke aanduiding voor afbeelding 3"/>
          <p:cNvSpPr>
            <a:spLocks noGrp="1" noChangeAspect="1"/>
          </p:cNvSpPr>
          <p:nvPr>
            <p:ph type="pic" sz="quarter" idx="49"/>
          </p:nvPr>
        </p:nvSpPr>
        <p:spPr>
          <a:xfrm>
            <a:off x="9857186" y="2060848"/>
            <a:ext cx="1800000" cy="1800000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53" name="Tijdelijke aanduiding voor afbeelding 5"/>
          <p:cNvSpPr>
            <a:spLocks noGrp="1"/>
          </p:cNvSpPr>
          <p:nvPr>
            <p:ph type="pic" sz="quarter" idx="50"/>
          </p:nvPr>
        </p:nvSpPr>
        <p:spPr>
          <a:xfrm>
            <a:off x="10865422" y="3047876"/>
            <a:ext cx="1008000" cy="1008000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56" name="Tijdelijke aanduiding vo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717369" y="562333"/>
            <a:ext cx="3889375" cy="1390524"/>
          </a:xfrm>
        </p:spPr>
        <p:txBody>
          <a:bodyPr lIns="0" tIns="108000" rIns="0" bIns="0">
            <a:normAutofit/>
          </a:bodyPr>
          <a:lstStyle>
            <a:lvl1pPr marL="0" indent="0">
              <a:spcBef>
                <a:spcPts val="0"/>
              </a:spcBef>
              <a:defRPr sz="3600" b="1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Panel</a:t>
            </a:r>
          </a:p>
        </p:txBody>
      </p:sp>
      <p:cxnSp>
        <p:nvCxnSpPr>
          <p:cNvPr id="25" name="Rechte verbindingslijn 3"/>
          <p:cNvCxnSpPr/>
          <p:nvPr userDrawn="1"/>
        </p:nvCxnSpPr>
        <p:spPr>
          <a:xfrm>
            <a:off x="717369" y="562333"/>
            <a:ext cx="1781406" cy="0"/>
          </a:xfrm>
          <a:prstGeom prst="line">
            <a:avLst/>
          </a:prstGeom>
          <a:ln w="63500">
            <a:solidFill>
              <a:srgbClr val="FF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1F6D110B-436C-4C41-8574-9A31B417D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363" y="6356350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546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 x2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jdelijke aanduiding voor tekst 14"/>
          <p:cNvSpPr>
            <a:spLocks noGrp="1"/>
          </p:cNvSpPr>
          <p:nvPr>
            <p:ph type="body" sz="quarter" idx="35" hasCustomPrompt="1"/>
          </p:nvPr>
        </p:nvSpPr>
        <p:spPr>
          <a:xfrm>
            <a:off x="6185368" y="2881552"/>
            <a:ext cx="2945334" cy="59294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39" name="Tijdelijke aanduiding voor tekst 16"/>
          <p:cNvSpPr>
            <a:spLocks noGrp="1"/>
          </p:cNvSpPr>
          <p:nvPr>
            <p:ph type="body" sz="quarter" idx="36" hasCustomPrompt="1"/>
          </p:nvPr>
        </p:nvSpPr>
        <p:spPr>
          <a:xfrm>
            <a:off x="6185368" y="2449528"/>
            <a:ext cx="2945334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40" name="Tijdelijke aanduiding voor afbeelding 3"/>
          <p:cNvSpPr>
            <a:spLocks noGrp="1" noChangeAspect="1"/>
          </p:cNvSpPr>
          <p:nvPr>
            <p:ph type="pic" sz="quarter" idx="37"/>
          </p:nvPr>
        </p:nvSpPr>
        <p:spPr>
          <a:xfrm>
            <a:off x="6754438" y="401007"/>
            <a:ext cx="1800000" cy="1800000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1" name="Tijdelijke aanduiding voor afbeelding 5"/>
          <p:cNvSpPr>
            <a:spLocks noGrp="1"/>
          </p:cNvSpPr>
          <p:nvPr>
            <p:ph type="pic" sz="quarter" idx="38"/>
          </p:nvPr>
        </p:nvSpPr>
        <p:spPr>
          <a:xfrm>
            <a:off x="7762674" y="1388035"/>
            <a:ext cx="1008000" cy="1008000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tekst 14"/>
          <p:cNvSpPr>
            <a:spLocks noGrp="1"/>
          </p:cNvSpPr>
          <p:nvPr>
            <p:ph type="body" sz="quarter" idx="39" hasCustomPrompt="1"/>
          </p:nvPr>
        </p:nvSpPr>
        <p:spPr>
          <a:xfrm>
            <a:off x="3074839" y="2892631"/>
            <a:ext cx="2945334" cy="59294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40" hasCustomPrompt="1"/>
          </p:nvPr>
        </p:nvSpPr>
        <p:spPr>
          <a:xfrm>
            <a:off x="3074839" y="2460607"/>
            <a:ext cx="2945334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26" name="Tijdelijke aanduiding voor afbeelding 3"/>
          <p:cNvSpPr>
            <a:spLocks noGrp="1" noChangeAspect="1"/>
          </p:cNvSpPr>
          <p:nvPr>
            <p:ph type="pic" sz="quarter" idx="41"/>
          </p:nvPr>
        </p:nvSpPr>
        <p:spPr>
          <a:xfrm>
            <a:off x="3643909" y="412086"/>
            <a:ext cx="1800000" cy="1800000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7" name="Tijdelijke aanduiding voor afbeelding 5"/>
          <p:cNvSpPr>
            <a:spLocks noGrp="1"/>
          </p:cNvSpPr>
          <p:nvPr>
            <p:ph type="pic" sz="quarter" idx="42"/>
          </p:nvPr>
        </p:nvSpPr>
        <p:spPr>
          <a:xfrm>
            <a:off x="4652145" y="1399114"/>
            <a:ext cx="1008000" cy="1008000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8" name="Tijdelijke aanduiding voor tekst 14"/>
          <p:cNvSpPr>
            <a:spLocks noGrp="1"/>
          </p:cNvSpPr>
          <p:nvPr>
            <p:ph type="body" sz="quarter" idx="43" hasCustomPrompt="1"/>
          </p:nvPr>
        </p:nvSpPr>
        <p:spPr>
          <a:xfrm>
            <a:off x="6185368" y="6036100"/>
            <a:ext cx="2945334" cy="59294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29" name="Tijdelijke aanduiding voor tekst 16"/>
          <p:cNvSpPr>
            <a:spLocks noGrp="1"/>
          </p:cNvSpPr>
          <p:nvPr>
            <p:ph type="body" sz="quarter" idx="44" hasCustomPrompt="1"/>
          </p:nvPr>
        </p:nvSpPr>
        <p:spPr>
          <a:xfrm>
            <a:off x="6185368" y="5604076"/>
            <a:ext cx="2945334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30" name="Tijdelijke aanduiding voor afbeelding 3"/>
          <p:cNvSpPr>
            <a:spLocks noGrp="1" noChangeAspect="1"/>
          </p:cNvSpPr>
          <p:nvPr>
            <p:ph type="pic" sz="quarter" idx="45"/>
          </p:nvPr>
        </p:nvSpPr>
        <p:spPr>
          <a:xfrm>
            <a:off x="6754438" y="3555555"/>
            <a:ext cx="1800000" cy="1800000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1" name="Tijdelijke aanduiding voor afbeelding 5"/>
          <p:cNvSpPr>
            <a:spLocks noGrp="1"/>
          </p:cNvSpPr>
          <p:nvPr>
            <p:ph type="pic" sz="quarter" idx="46"/>
          </p:nvPr>
        </p:nvSpPr>
        <p:spPr>
          <a:xfrm>
            <a:off x="7762674" y="4542583"/>
            <a:ext cx="1008000" cy="1008000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2" name="Tijdelijke aanduiding voor tekst 14"/>
          <p:cNvSpPr>
            <a:spLocks noGrp="1"/>
          </p:cNvSpPr>
          <p:nvPr>
            <p:ph type="body" sz="quarter" idx="47" hasCustomPrompt="1"/>
          </p:nvPr>
        </p:nvSpPr>
        <p:spPr>
          <a:xfrm>
            <a:off x="3179478" y="6047179"/>
            <a:ext cx="2945334" cy="59294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33" name="Tijdelijke aanduiding voor tekst 16"/>
          <p:cNvSpPr>
            <a:spLocks noGrp="1"/>
          </p:cNvSpPr>
          <p:nvPr>
            <p:ph type="body" sz="quarter" idx="48" hasCustomPrompt="1"/>
          </p:nvPr>
        </p:nvSpPr>
        <p:spPr>
          <a:xfrm>
            <a:off x="3179478" y="5615155"/>
            <a:ext cx="2945334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34" name="Tijdelijke aanduiding voor afbeelding 3"/>
          <p:cNvSpPr>
            <a:spLocks noGrp="1" noChangeAspect="1"/>
          </p:cNvSpPr>
          <p:nvPr>
            <p:ph type="pic" sz="quarter" idx="49"/>
          </p:nvPr>
        </p:nvSpPr>
        <p:spPr>
          <a:xfrm>
            <a:off x="3748548" y="3566634"/>
            <a:ext cx="1800000" cy="1800000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5" name="Tijdelijke aanduiding voor afbeelding 5"/>
          <p:cNvSpPr>
            <a:spLocks noGrp="1"/>
          </p:cNvSpPr>
          <p:nvPr>
            <p:ph type="pic" sz="quarter" idx="50"/>
          </p:nvPr>
        </p:nvSpPr>
        <p:spPr>
          <a:xfrm>
            <a:off x="4756784" y="4553662"/>
            <a:ext cx="1008000" cy="1008000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6" name="Tijdelijke aanduiding voor tekst 14"/>
          <p:cNvSpPr>
            <a:spLocks noGrp="1"/>
          </p:cNvSpPr>
          <p:nvPr>
            <p:ph type="body" sz="quarter" idx="51" hasCustomPrompt="1"/>
          </p:nvPr>
        </p:nvSpPr>
        <p:spPr>
          <a:xfrm>
            <a:off x="201513" y="6047179"/>
            <a:ext cx="2945334" cy="59294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37" name="Tijdelijke aanduiding voor tekst 16"/>
          <p:cNvSpPr>
            <a:spLocks noGrp="1"/>
          </p:cNvSpPr>
          <p:nvPr>
            <p:ph type="body" sz="quarter" idx="52" hasCustomPrompt="1"/>
          </p:nvPr>
        </p:nvSpPr>
        <p:spPr>
          <a:xfrm>
            <a:off x="201513" y="5615155"/>
            <a:ext cx="2945334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54" name="Tijdelijke aanduiding voor afbeelding 3"/>
          <p:cNvSpPr>
            <a:spLocks noGrp="1" noChangeAspect="1"/>
          </p:cNvSpPr>
          <p:nvPr>
            <p:ph type="pic" sz="quarter" idx="53"/>
          </p:nvPr>
        </p:nvSpPr>
        <p:spPr>
          <a:xfrm>
            <a:off x="770583" y="3566634"/>
            <a:ext cx="1800000" cy="1800000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nl-NL" dirty="0"/>
          </a:p>
        </p:txBody>
      </p:sp>
      <p:sp>
        <p:nvSpPr>
          <p:cNvPr id="55" name="Tijdelijke aanduiding voor afbeelding 5"/>
          <p:cNvSpPr>
            <a:spLocks noGrp="1"/>
          </p:cNvSpPr>
          <p:nvPr>
            <p:ph type="pic" sz="quarter" idx="54"/>
          </p:nvPr>
        </p:nvSpPr>
        <p:spPr>
          <a:xfrm>
            <a:off x="1778819" y="4553662"/>
            <a:ext cx="1008000" cy="1008000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0" name="Tijdelijke aanduiding vo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717369" y="562333"/>
            <a:ext cx="3889375" cy="1390524"/>
          </a:xfrm>
        </p:spPr>
        <p:txBody>
          <a:bodyPr lIns="0" tIns="108000" rIns="0" bIns="0">
            <a:normAutofit/>
          </a:bodyPr>
          <a:lstStyle>
            <a:lvl1pPr marL="0" indent="0">
              <a:spcBef>
                <a:spcPts val="0"/>
              </a:spcBef>
              <a:defRPr sz="3600" b="1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Panel</a:t>
            </a:r>
          </a:p>
        </p:txBody>
      </p:sp>
      <p:cxnSp>
        <p:nvCxnSpPr>
          <p:cNvPr id="25" name="Rechte verbindingslijn 3"/>
          <p:cNvCxnSpPr/>
          <p:nvPr userDrawn="1"/>
        </p:nvCxnSpPr>
        <p:spPr>
          <a:xfrm>
            <a:off x="717369" y="562333"/>
            <a:ext cx="1781406" cy="0"/>
          </a:xfrm>
          <a:prstGeom prst="line">
            <a:avLst/>
          </a:prstGeom>
          <a:ln w="63500">
            <a:solidFill>
              <a:srgbClr val="FF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0663D6CE-486A-499F-A7F9-F1BE2A399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61570" y="6371162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3" name="Tijdelijke aanduiding voor tekst 14">
            <a:extLst>
              <a:ext uri="{FF2B5EF4-FFF2-40B4-BE49-F238E27FC236}">
                <a16:creationId xmlns:a16="http://schemas.microsoft.com/office/drawing/2014/main" id="{64FE0A1D-AF03-4DAA-9BC0-8417FCDEE12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181013" y="2881552"/>
            <a:ext cx="2945334" cy="59294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44" name="Tijdelijke aanduiding voor tekst 16">
            <a:extLst>
              <a:ext uri="{FF2B5EF4-FFF2-40B4-BE49-F238E27FC236}">
                <a16:creationId xmlns:a16="http://schemas.microsoft.com/office/drawing/2014/main" id="{73F9135D-FA56-4DCA-AF3B-0DF2E8196A5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181013" y="2449528"/>
            <a:ext cx="2945334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45" name="Tijdelijke aanduiding voor afbeelding 3">
            <a:extLst>
              <a:ext uri="{FF2B5EF4-FFF2-40B4-BE49-F238E27FC236}">
                <a16:creationId xmlns:a16="http://schemas.microsoft.com/office/drawing/2014/main" id="{51507378-DDBF-49B1-B347-351C21A32F9E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9750083" y="401007"/>
            <a:ext cx="1800000" cy="1800000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6" name="Tijdelijke aanduiding voor afbeelding 5">
            <a:extLst>
              <a:ext uri="{FF2B5EF4-FFF2-40B4-BE49-F238E27FC236}">
                <a16:creationId xmlns:a16="http://schemas.microsoft.com/office/drawing/2014/main" id="{8CA197DA-3CF8-4531-9508-3525539CCD9C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10758319" y="1388035"/>
            <a:ext cx="1008000" cy="1008000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7" name="Tijdelijke aanduiding voor tekst 14">
            <a:extLst>
              <a:ext uri="{FF2B5EF4-FFF2-40B4-BE49-F238E27FC236}">
                <a16:creationId xmlns:a16="http://schemas.microsoft.com/office/drawing/2014/main" id="{326FDD2E-C68A-4E66-AFDB-8F93143ACE2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181013" y="6036100"/>
            <a:ext cx="2945334" cy="59294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Job title</a:t>
            </a:r>
          </a:p>
        </p:txBody>
      </p:sp>
      <p:sp>
        <p:nvSpPr>
          <p:cNvPr id="48" name="Tijdelijke aanduiding voor tekst 16">
            <a:extLst>
              <a:ext uri="{FF2B5EF4-FFF2-40B4-BE49-F238E27FC236}">
                <a16:creationId xmlns:a16="http://schemas.microsoft.com/office/drawing/2014/main" id="{7317C11B-1E8B-4F91-88B0-F1F6783A495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181013" y="5604076"/>
            <a:ext cx="2945334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spcBef>
                <a:spcPts val="1000"/>
              </a:spcBef>
              <a:defRPr sz="1800" b="1" i="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49" name="Tijdelijke aanduiding voor afbeelding 3">
            <a:extLst>
              <a:ext uri="{FF2B5EF4-FFF2-40B4-BE49-F238E27FC236}">
                <a16:creationId xmlns:a16="http://schemas.microsoft.com/office/drawing/2014/main" id="{0B540012-583D-4020-B6C5-FA36E990ED1C}"/>
              </a:ext>
            </a:extLst>
          </p:cNvPr>
          <p:cNvSpPr>
            <a:spLocks noGrp="1" noChangeAspect="1"/>
          </p:cNvSpPr>
          <p:nvPr>
            <p:ph type="pic" sz="quarter" idx="61"/>
          </p:nvPr>
        </p:nvSpPr>
        <p:spPr>
          <a:xfrm>
            <a:off x="9750083" y="3555555"/>
            <a:ext cx="1800000" cy="1800000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50" name="Tijdelijke aanduiding voor afbeelding 5">
            <a:extLst>
              <a:ext uri="{FF2B5EF4-FFF2-40B4-BE49-F238E27FC236}">
                <a16:creationId xmlns:a16="http://schemas.microsoft.com/office/drawing/2014/main" id="{27DDF3EB-FC27-479E-9F09-4CAD53CA3472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758319" y="4542583"/>
            <a:ext cx="1008000" cy="1008000"/>
          </a:xfrm>
          <a:prstGeom prst="ellipse">
            <a:avLst/>
          </a:prstGeom>
        </p:spPr>
        <p:txBody>
          <a:bodyPr vert="horz"/>
          <a:lstStyle>
            <a:lvl1pPr marL="0" indent="0" algn="ctr">
              <a:spcBef>
                <a:spcPts val="300"/>
              </a:spcBef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51" name="Slide Number Placeholder 1">
            <a:extLst>
              <a:ext uri="{FF2B5EF4-FFF2-40B4-BE49-F238E27FC236}">
                <a16:creationId xmlns:a16="http://schemas.microsoft.com/office/drawing/2014/main" id="{AA04439F-40BD-47B8-B7FA-4461B896584C}"/>
              </a:ext>
            </a:extLst>
          </p:cNvPr>
          <p:cNvSpPr txBox="1">
            <a:spLocks/>
          </p:cNvSpPr>
          <p:nvPr userDrawn="1"/>
        </p:nvSpPr>
        <p:spPr>
          <a:xfrm>
            <a:off x="10067758" y="6371162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38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ndbi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/>
          <p:cNvSpPr>
            <a:spLocks noGrp="1"/>
          </p:cNvSpPr>
          <p:nvPr>
            <p:ph type="body" sz="quarter" idx="11" hasCustomPrompt="1"/>
          </p:nvPr>
        </p:nvSpPr>
        <p:spPr>
          <a:xfrm>
            <a:off x="1058863" y="685801"/>
            <a:ext cx="6911975" cy="4759648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1000"/>
              </a:spcBef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/>
              <a:t>“Soundbite text”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2" hasCustomPrompt="1"/>
          </p:nvPr>
        </p:nvSpPr>
        <p:spPr>
          <a:xfrm>
            <a:off x="8115300" y="3933131"/>
            <a:ext cx="3097213" cy="431973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1000"/>
              </a:spcBef>
              <a:defRPr sz="2000">
                <a:solidFill>
                  <a:srgbClr val="FF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Name</a:t>
            </a:r>
            <a:endParaRPr lang="nl-NL" dirty="0"/>
          </a:p>
        </p:txBody>
      </p:sp>
      <p:sp>
        <p:nvSpPr>
          <p:cNvPr id="19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8115300" y="4365724"/>
            <a:ext cx="3097213" cy="1079500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1000"/>
              </a:spcBef>
              <a:defRPr sz="1800" b="0" i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Job Title</a:t>
            </a:r>
          </a:p>
          <a:p>
            <a:pPr lvl="0"/>
            <a:r>
              <a:rPr lang="nl-NL" dirty="0"/>
              <a:t>Company</a:t>
            </a:r>
          </a:p>
        </p:txBody>
      </p:sp>
      <p:sp>
        <p:nvSpPr>
          <p:cNvPr id="9" name="Tijdelijke aanduiding voor afbeelding 3">
            <a:extLst>
              <a:ext uri="{FF2B5EF4-FFF2-40B4-BE49-F238E27FC236}">
                <a16:creationId xmlns:a16="http://schemas.microsoft.com/office/drawing/2014/main" id="{AA0B506D-288F-4B58-85FB-8783262E351F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8201026" y="685800"/>
            <a:ext cx="3011487" cy="3011484"/>
          </a:xfrm>
          <a:prstGeom prst="ellipse">
            <a:avLst/>
          </a:prstGeom>
          <a:solidFill>
            <a:schemeClr val="bg1"/>
          </a:solidFill>
        </p:spPr>
        <p:txBody>
          <a:bodyPr vert="horz"/>
          <a:lstStyle>
            <a:lvl1pPr marL="0" indent="0" algn="ctr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D02F8A1-20A6-4723-B09C-91328BCDD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363" y="6356350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637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 userDrawn="1"/>
        </p:nvSpPr>
        <p:spPr>
          <a:xfrm>
            <a:off x="720000" y="4365104"/>
            <a:ext cx="6192688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World Federation of Advertisers</a:t>
            </a:r>
          </a:p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London, Brussels, Singapore</a:t>
            </a:r>
          </a:p>
          <a:p>
            <a:pPr rtl="0"/>
            <a:endParaRPr lang="en-GB" sz="2000" b="0" i="0" u="none" strike="noStrike" kern="1200" baseline="30000" noProof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charset="0"/>
            </a:endParaRPr>
          </a:p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wfanet.org</a:t>
            </a:r>
          </a:p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info@wfanet.org</a:t>
            </a:r>
          </a:p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+32 2 502 57 40</a:t>
            </a:r>
          </a:p>
          <a:p>
            <a:pPr rtl="0"/>
            <a:endParaRPr lang="en-GB" sz="2000" b="0" i="0" u="none" strike="noStrike" kern="1200" baseline="30000" noProof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charset="0"/>
            </a:endParaRPr>
          </a:p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twitter @</a:t>
            </a:r>
            <a:r>
              <a:rPr lang="en-GB" sz="2000" b="0" i="0" u="none" strike="noStrike" kern="1200" baseline="30000" noProof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wfamarketers</a:t>
            </a:r>
            <a:endParaRPr lang="en-GB" sz="2000" b="0" i="0" u="none" strike="noStrike" kern="1200" baseline="30000" noProof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charset="0"/>
            </a:endParaRPr>
          </a:p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youtube.com/</a:t>
            </a:r>
            <a:r>
              <a:rPr lang="en-GB" sz="2000" b="0" i="0" u="none" strike="noStrike" kern="1200" baseline="30000" noProof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wfamarketers</a:t>
            </a:r>
            <a:endParaRPr lang="en-GB" sz="2000" b="0" i="0" u="none" strike="noStrike" kern="1200" baseline="30000" noProof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charset="0"/>
            </a:endParaRPr>
          </a:p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linkedin.com/company/</a:t>
            </a:r>
            <a:r>
              <a:rPr lang="en-GB" sz="2000" b="0" i="0" u="none" strike="noStrike" kern="1200" baseline="30000" noProof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wfa</a:t>
            </a:r>
            <a:endParaRPr lang="en-GB" sz="2000" noProof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al 4"/>
          <p:cNvSpPr>
            <a:spLocks noChangeAspect="1"/>
          </p:cNvSpPr>
          <p:nvPr userDrawn="1"/>
        </p:nvSpPr>
        <p:spPr>
          <a:xfrm>
            <a:off x="468000" y="4113104"/>
            <a:ext cx="252000" cy="252000"/>
          </a:xfrm>
          <a:prstGeom prst="ellipse">
            <a:avLst/>
          </a:prstGeom>
          <a:solidFill>
            <a:srgbClr val="FF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1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Ch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1505" y="1278000"/>
            <a:ext cx="12219855" cy="5580000"/>
          </a:xfrm>
          <a:prstGeom prst="rect">
            <a:avLst/>
          </a:prstGeom>
          <a:solidFill>
            <a:srgbClr val="FF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pic>
        <p:nvPicPr>
          <p:cNvPr id="3" name="Picture 2" descr="C:\Users\c.cristache\Desktop\wfa_logotype_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04664"/>
            <a:ext cx="1994799" cy="5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720000" y="5858876"/>
            <a:ext cx="2858895" cy="882491"/>
          </a:xfrm>
        </p:spPr>
        <p:txBody>
          <a:bodyPr lIns="0" tIns="0" rIns="0" bIns="0"/>
          <a:lstStyle>
            <a:lvl1pPr marL="0" indent="0"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50" name="Picture 2" descr="\\dc1\CompanyData\WFA_Communications\Brand positioning\2016 Brand Uplift\Identity Guidelines final\illustrations\chess@300x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9095" y="1628800"/>
            <a:ext cx="8531573" cy="603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0000" y="2349000"/>
            <a:ext cx="7200000" cy="217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171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6"/>
          <p:cNvSpPr/>
          <p:nvPr userDrawn="1"/>
        </p:nvSpPr>
        <p:spPr>
          <a:xfrm>
            <a:off x="-21505" y="1268760"/>
            <a:ext cx="2159960" cy="4319920"/>
          </a:xfrm>
          <a:custGeom>
            <a:avLst/>
            <a:gdLst>
              <a:gd name="connsiteX0" fmla="*/ 0 w 720000"/>
              <a:gd name="connsiteY0" fmla="*/ 0 h 1440000"/>
              <a:gd name="connsiteX1" fmla="*/ 720000 w 720000"/>
              <a:gd name="connsiteY1" fmla="*/ 720000 h 1440000"/>
              <a:gd name="connsiteX2" fmla="*/ 0 w 720000"/>
              <a:gd name="connsiteY2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000" h="1440000">
                <a:moveTo>
                  <a:pt x="0" y="0"/>
                </a:moveTo>
                <a:cubicBezTo>
                  <a:pt x="397645" y="0"/>
                  <a:pt x="720000" y="322355"/>
                  <a:pt x="720000" y="720000"/>
                </a:cubicBezTo>
                <a:cubicBezTo>
                  <a:pt x="720000" y="1117645"/>
                  <a:pt x="397645" y="1440000"/>
                  <a:pt x="0" y="1440000"/>
                </a:cubicBezTo>
                <a:close/>
              </a:path>
            </a:pathLst>
          </a:custGeom>
          <a:solidFill>
            <a:srgbClr val="FF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 panose="020B0604020202020204" pitchFamily="34" charset="0"/>
            </a:endParaRPr>
          </a:p>
        </p:txBody>
      </p:sp>
      <p:sp>
        <p:nvSpPr>
          <p:cNvPr id="2" name="Tekstvak 1"/>
          <p:cNvSpPr txBox="1"/>
          <p:nvPr userDrawn="1"/>
        </p:nvSpPr>
        <p:spPr>
          <a:xfrm>
            <a:off x="720000" y="4365104"/>
            <a:ext cx="6192688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World Federation of Advertisers</a:t>
            </a:r>
          </a:p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London, Brussels, Singapore</a:t>
            </a:r>
          </a:p>
          <a:p>
            <a:pPr rtl="0"/>
            <a:endParaRPr lang="en-GB" sz="2000" b="0" i="0" u="none" strike="noStrike" kern="1200" baseline="30000" noProof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charset="0"/>
            </a:endParaRPr>
          </a:p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wfanet.org</a:t>
            </a:r>
          </a:p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info@wfanet.org</a:t>
            </a:r>
          </a:p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+32 2 502 57 40</a:t>
            </a:r>
          </a:p>
          <a:p>
            <a:pPr rtl="0"/>
            <a:endParaRPr lang="en-GB" sz="2000" b="0" i="0" u="none" strike="noStrike" kern="1200" baseline="30000" noProof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charset="0"/>
            </a:endParaRPr>
          </a:p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twitter @</a:t>
            </a:r>
            <a:r>
              <a:rPr lang="en-GB" sz="2000" b="0" i="0" u="none" strike="noStrike" kern="1200" baseline="30000" noProof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wfamarketers</a:t>
            </a:r>
            <a:endParaRPr lang="en-GB" sz="2000" b="0" i="0" u="none" strike="noStrike" kern="1200" baseline="30000" noProof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charset="0"/>
            </a:endParaRPr>
          </a:p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youtube.com/</a:t>
            </a:r>
            <a:r>
              <a:rPr lang="en-GB" sz="2000" b="0" i="0" u="none" strike="noStrike" kern="1200" baseline="30000" noProof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wfamarketers</a:t>
            </a:r>
            <a:endParaRPr lang="en-GB" sz="2000" b="0" i="0" u="none" strike="noStrike" kern="1200" baseline="30000" noProof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charset="0"/>
            </a:endParaRPr>
          </a:p>
          <a:p>
            <a:pPr rtl="0"/>
            <a:r>
              <a:rPr lang="en-GB" sz="2000" b="0" i="0" u="none" strike="noStrike" kern="1200" baseline="300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linkedin.com/company/</a:t>
            </a:r>
            <a:r>
              <a:rPr lang="en-GB" sz="2000" b="0" i="0" u="none" strike="noStrike" kern="1200" baseline="30000" noProof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rPr>
              <a:t>wfa</a:t>
            </a:r>
            <a:endParaRPr lang="en-GB" sz="2000" noProof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al 4"/>
          <p:cNvSpPr>
            <a:spLocks noChangeAspect="1"/>
          </p:cNvSpPr>
          <p:nvPr userDrawn="1"/>
        </p:nvSpPr>
        <p:spPr>
          <a:xfrm>
            <a:off x="468000" y="4113104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78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 c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063711" y="1952856"/>
            <a:ext cx="5220040" cy="4212448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 sz="2000" b="0" i="0" baseline="0">
                <a:solidFill>
                  <a:srgbClr val="1E1E1E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marL="8001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tabLst/>
              <a:defRPr sz="2000" b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2001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tabLst/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Tx/>
              <a:buFont typeface="Courier New" charset="0"/>
              <a:buChar char="o"/>
              <a:tabLst/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Tx/>
              <a:buFont typeface="Arial" charset="0"/>
              <a:buChar char="»"/>
              <a:tabLst/>
              <a:defRPr sz="180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First level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Second level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Tx/>
              <a:buFont typeface="Courier New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Tx/>
              <a:buFont typeface="Arial" charset="0"/>
              <a:buChar char="»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cs typeface="Arial" charset="0"/>
            </a:endParaRPr>
          </a:p>
          <a:p>
            <a:pPr lvl="0"/>
            <a:endParaRPr lang="en-US" dirty="0"/>
          </a:p>
        </p:txBody>
      </p:sp>
      <p:sp>
        <p:nvSpPr>
          <p:cNvPr id="6" name="Tijdelijke aanduiding vo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717369" y="562333"/>
            <a:ext cx="10563406" cy="1390524"/>
          </a:xfrm>
        </p:spPr>
        <p:txBody>
          <a:bodyPr lIns="0" tIns="108000" rIns="0" bIns="0">
            <a:normAutofit/>
          </a:bodyPr>
          <a:lstStyle>
            <a:lvl1pPr marL="0" indent="0">
              <a:spcBef>
                <a:spcPts val="0"/>
              </a:spcBef>
              <a:defRPr sz="3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Page title overlined</a:t>
            </a:r>
          </a:p>
        </p:txBody>
      </p:sp>
      <p:sp>
        <p:nvSpPr>
          <p:cNvPr id="5" name="Tijdelijke aanduiding voor tekst 25"/>
          <p:cNvSpPr>
            <a:spLocks noGrp="1"/>
          </p:cNvSpPr>
          <p:nvPr>
            <p:ph type="body" sz="quarter" idx="14"/>
          </p:nvPr>
        </p:nvSpPr>
        <p:spPr>
          <a:xfrm>
            <a:off x="717370" y="6453336"/>
            <a:ext cx="10566381" cy="21602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defRPr sz="1100" b="0">
                <a:solidFill>
                  <a:srgbClr val="1E1E1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Rechte verbindingslijn 3"/>
          <p:cNvCxnSpPr/>
          <p:nvPr userDrawn="1"/>
        </p:nvCxnSpPr>
        <p:spPr>
          <a:xfrm>
            <a:off x="717369" y="562333"/>
            <a:ext cx="1781406" cy="0"/>
          </a:xfrm>
          <a:prstGeom prst="line">
            <a:avLst/>
          </a:prstGeom>
          <a:ln w="63500">
            <a:solidFill>
              <a:srgbClr val="FF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17369" y="1988840"/>
            <a:ext cx="5021766" cy="4176464"/>
          </a:xfrm>
        </p:spPr>
        <p:txBody>
          <a:bodyPr/>
          <a:lstStyle>
            <a:lvl1pPr>
              <a:defRPr baseline="0"/>
            </a:lvl1pPr>
            <a:lvl2pPr>
              <a:defRPr b="0"/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76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l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1505" y="1278000"/>
            <a:ext cx="12219855" cy="5580000"/>
          </a:xfrm>
          <a:prstGeom prst="rect">
            <a:avLst/>
          </a:prstGeom>
          <a:solidFill>
            <a:srgbClr val="FF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pic>
        <p:nvPicPr>
          <p:cNvPr id="3" name="Picture 2" descr="C:\Users\c.cristache\Desktop\wfa_logotype_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04664"/>
            <a:ext cx="1994799" cy="5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0000" y="2349000"/>
            <a:ext cx="7200000" cy="217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720000" y="5858876"/>
            <a:ext cx="2858895" cy="882491"/>
          </a:xfrm>
        </p:spPr>
        <p:txBody>
          <a:bodyPr lIns="0" tIns="0" rIns="0" bIns="0"/>
          <a:lstStyle>
            <a:lvl1pPr marL="0" indent="0"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146" name="Picture 2" descr="\\dc1\CompanyData\WFA_Communications\Brand positioning\2016 Brand Uplift\Identity Guidelines final\illustrations\plug@300x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167" y="1772816"/>
            <a:ext cx="692443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71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Director Ch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1505" y="1278000"/>
            <a:ext cx="12219855" cy="5580000"/>
          </a:xfrm>
          <a:prstGeom prst="rect">
            <a:avLst/>
          </a:prstGeom>
          <a:solidFill>
            <a:srgbClr val="FF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pic>
        <p:nvPicPr>
          <p:cNvPr id="3" name="Picture 2" descr="C:\Users\c.cristache\Desktop\wfa_logotype_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04664"/>
            <a:ext cx="1994799" cy="5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0000" y="2349000"/>
            <a:ext cx="7200000" cy="217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720000" y="5858876"/>
            <a:ext cx="2858895" cy="882491"/>
          </a:xfrm>
        </p:spPr>
        <p:txBody>
          <a:bodyPr lIns="0" tIns="0" rIns="0" bIns="0"/>
          <a:lstStyle>
            <a:lvl1pPr marL="0" indent="0"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FD7E27A-9DB6-409A-9D20-6BCA759DA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0927" y="2996952"/>
            <a:ext cx="5638800" cy="2971800"/>
          </a:xfrm>
          <a:prstGeom prst="rect">
            <a:avLst/>
          </a:prstGeom>
        </p:spPr>
      </p:pic>
      <p:pic>
        <p:nvPicPr>
          <p:cNvPr id="9" name="Picture 2" descr="Flock Associates | LinkedIn">
            <a:extLst>
              <a:ext uri="{FF2B5EF4-FFF2-40B4-BE49-F238E27FC236}">
                <a16:creationId xmlns:a16="http://schemas.microsoft.com/office/drawing/2014/main" id="{90C7F0EC-A8D8-4665-AC22-AED70956184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00" r="4640" b="31100"/>
          <a:stretch/>
        </p:blipFill>
        <p:spPr bwMode="auto">
          <a:xfrm>
            <a:off x="9915599" y="326323"/>
            <a:ext cx="1816596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64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Chair Spot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0753" y="1270254"/>
            <a:ext cx="12219855" cy="5580000"/>
          </a:xfrm>
          <a:prstGeom prst="rect">
            <a:avLst/>
          </a:prstGeom>
          <a:solidFill>
            <a:srgbClr val="FF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pic>
        <p:nvPicPr>
          <p:cNvPr id="3" name="Picture 2" descr="C:\Users\c.cristache\Desktop\wfa_logotype_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04664"/>
            <a:ext cx="1994799" cy="5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0000" y="2349000"/>
            <a:ext cx="7200000" cy="217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720000" y="5858876"/>
            <a:ext cx="2858895" cy="882491"/>
          </a:xfrm>
        </p:spPr>
        <p:txBody>
          <a:bodyPr lIns="0" tIns="0" rIns="0" bIns="0"/>
          <a:lstStyle>
            <a:lvl1pPr marL="0" indent="0"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122" name="Picture 2" descr="\\dc1\CompanyData\WFA_Communications\Brand positioning\2016 Brand Uplift\WFA Illustrations\Director's Chair\wfa_director's_chair_transparent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575" y="1250247"/>
            <a:ext cx="7391400" cy="522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42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Light Bu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1505" y="1278000"/>
            <a:ext cx="12219855" cy="5580000"/>
          </a:xfrm>
          <a:prstGeom prst="rect">
            <a:avLst/>
          </a:prstGeom>
          <a:solidFill>
            <a:srgbClr val="FF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pic>
        <p:nvPicPr>
          <p:cNvPr id="3" name="Picture 2" descr="C:\Users\c.cristache\Desktop\wfa_logotype_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04664"/>
            <a:ext cx="1994799" cy="5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0000" y="2349000"/>
            <a:ext cx="7200000" cy="217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720000" y="5858876"/>
            <a:ext cx="2858895" cy="882491"/>
          </a:xfrm>
        </p:spPr>
        <p:txBody>
          <a:bodyPr lIns="0" tIns="0" rIns="0" bIns="0"/>
          <a:lstStyle>
            <a:lvl1pPr marL="0" indent="0"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50" name="Picture 2" descr="\\dc1\CompanyData\WFA_Communications\Website\New website 2017\Illustrations\From Dogstudio\Light bulb\ampoule transparent bg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4775" y="2057400"/>
            <a:ext cx="2819399" cy="410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30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Rub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1505" y="1278000"/>
            <a:ext cx="12219855" cy="5580000"/>
          </a:xfrm>
          <a:prstGeom prst="rect">
            <a:avLst/>
          </a:prstGeom>
          <a:solidFill>
            <a:srgbClr val="FF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pic>
        <p:nvPicPr>
          <p:cNvPr id="3" name="Picture 2" descr="C:\Users\c.cristache\Desktop\wfa_logotype_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04664"/>
            <a:ext cx="1994799" cy="5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0000" y="2349000"/>
            <a:ext cx="7200000" cy="217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720000" y="5858876"/>
            <a:ext cx="2858895" cy="882491"/>
          </a:xfrm>
        </p:spPr>
        <p:txBody>
          <a:bodyPr lIns="0" tIns="0" rIns="0" bIns="0"/>
          <a:lstStyle>
            <a:lvl1pPr marL="0" indent="0"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2" descr="Flock Associates | LinkedIn">
            <a:extLst>
              <a:ext uri="{FF2B5EF4-FFF2-40B4-BE49-F238E27FC236}">
                <a16:creationId xmlns:a16="http://schemas.microsoft.com/office/drawing/2014/main" id="{03065410-7D1D-41F1-B6CD-E797BA3B21A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00" r="4640" b="31100"/>
          <a:stretch/>
        </p:blipFill>
        <p:spPr bwMode="auto">
          <a:xfrm>
            <a:off x="9915599" y="326323"/>
            <a:ext cx="1816596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15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Globe Europe Af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1505" y="1278000"/>
            <a:ext cx="12219855" cy="5580000"/>
          </a:xfrm>
          <a:prstGeom prst="rect">
            <a:avLst/>
          </a:prstGeom>
          <a:solidFill>
            <a:srgbClr val="FF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  <p:pic>
        <p:nvPicPr>
          <p:cNvPr id="3" name="Picture 2" descr="C:\Users\c.cristache\Desktop\wfa_logotype_horizont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04664"/>
            <a:ext cx="1994799" cy="5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0000" y="2349000"/>
            <a:ext cx="7200000" cy="217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720000" y="5858876"/>
            <a:ext cx="2858895" cy="882491"/>
          </a:xfrm>
        </p:spPr>
        <p:txBody>
          <a:bodyPr lIns="0" tIns="0" rIns="0" bIns="0"/>
          <a:lstStyle>
            <a:lvl1pPr marL="0" indent="0"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2" descr="\\dc1\CompanyData\WFA_Communications\Brand positioning\2016 Brand Uplift\Identity Guidelines final\illustrations\Europe_Africa@300x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6092" y="1484784"/>
            <a:ext cx="8101593" cy="573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7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0000" y="1864800"/>
            <a:ext cx="10851783" cy="2824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First level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nl-NL" dirty="0"/>
          </a:p>
        </p:txBody>
      </p:sp>
      <p:pic>
        <p:nvPicPr>
          <p:cNvPr id="5" name="Picture 4" descr="C:\Users\c.cristache\Desktop\wfa_logotype_horizontal.png"/>
          <p:cNvPicPr>
            <a:picLocks noChangeAspect="1" noChangeArrowheads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59058" y="6348498"/>
            <a:ext cx="381571" cy="36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3679AE6-E55C-4512-9F75-E75CDA825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9375" y="6348498"/>
            <a:ext cx="284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FE8A54C-7FEF-4774-9339-A7E3A18FA84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2" descr="Flock Associates | LinkedIn">
            <a:extLst>
              <a:ext uri="{FF2B5EF4-FFF2-40B4-BE49-F238E27FC236}">
                <a16:creationId xmlns:a16="http://schemas.microsoft.com/office/drawing/2014/main" id="{628D81D5-7BA1-4002-AB30-F192EA827D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00" r="4640" b="31100"/>
          <a:stretch/>
        </p:blipFill>
        <p:spPr bwMode="auto">
          <a:xfrm>
            <a:off x="10796381" y="6388146"/>
            <a:ext cx="862677" cy="34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936" r:id="rId2"/>
    <p:sldLayoutId id="2147483931" r:id="rId3"/>
    <p:sldLayoutId id="2147483934" r:id="rId4"/>
    <p:sldLayoutId id="2147483939" r:id="rId5"/>
    <p:sldLayoutId id="2147483946" r:id="rId6"/>
    <p:sldLayoutId id="2147483943" r:id="rId7"/>
    <p:sldLayoutId id="2147483944" r:id="rId8"/>
    <p:sldLayoutId id="2147483933" r:id="rId9"/>
    <p:sldLayoutId id="2147483932" r:id="rId10"/>
    <p:sldLayoutId id="2147483935" r:id="rId11"/>
    <p:sldLayoutId id="2147483945" r:id="rId12"/>
    <p:sldLayoutId id="2147483942" r:id="rId13"/>
    <p:sldLayoutId id="2147483941" r:id="rId14"/>
    <p:sldLayoutId id="2147483909" r:id="rId15"/>
    <p:sldLayoutId id="2147483919" r:id="rId16"/>
    <p:sldLayoutId id="2147483921" r:id="rId17"/>
    <p:sldLayoutId id="2147483923" r:id="rId18"/>
    <p:sldLayoutId id="2147483926" r:id="rId19"/>
    <p:sldLayoutId id="2147483947" r:id="rId20"/>
    <p:sldLayoutId id="2147483930" r:id="rId21"/>
    <p:sldLayoutId id="2147483928" r:id="rId22"/>
    <p:sldLayoutId id="2147483929" r:id="rId23"/>
    <p:sldLayoutId id="2147483922" r:id="rId24"/>
    <p:sldLayoutId id="2147483948" r:id="rId25"/>
    <p:sldLayoutId id="2147483924" r:id="rId26"/>
    <p:sldLayoutId id="2147483925" r:id="rId27"/>
    <p:sldLayoutId id="2147483904" r:id="rId28"/>
    <p:sldLayoutId id="2147483898" r:id="rId29"/>
    <p:sldLayoutId id="2147483940" r:id="rId30"/>
    <p:sldLayoutId id="2147483983" r:id="rId3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100" b="1" u="none" strike="noStrike" kern="1200" baseline="0">
          <a:solidFill>
            <a:srgbClr val="FF003C"/>
          </a:solidFill>
          <a:uFill>
            <a:solidFill>
              <a:srgbClr val="FF003C"/>
            </a:solidFill>
          </a:uFill>
          <a:latin typeface="+mn-lt"/>
          <a:ea typeface="Tahoma" pitchFamily="34" charset="0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000B"/>
          </a:solidFill>
          <a:latin typeface="Tahoma" pitchFamily="34" charset="0"/>
          <a:cs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000B"/>
          </a:solidFill>
          <a:latin typeface="Tahoma" pitchFamily="34" charset="0"/>
          <a:cs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000B"/>
          </a:solidFill>
          <a:latin typeface="Tahoma" pitchFamily="34" charset="0"/>
          <a:cs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000B"/>
          </a:solidFill>
          <a:latin typeface="Tahoma" pitchFamily="34" charset="0"/>
          <a:cs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BE000A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BE000A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BE000A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BE000A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BE000A"/>
        </a:buClr>
        <a:buFont typeface="Arial" charset="0"/>
        <a:defRPr sz="2000" kern="1200">
          <a:solidFill>
            <a:srgbClr val="1E1E1E"/>
          </a:solidFill>
          <a:latin typeface="+mj-lt"/>
          <a:ea typeface="Arial" panose="020B0604020202020204" pitchFamily="34" charset="0"/>
          <a:cs typeface="Arial" charset="0"/>
        </a:defRPr>
      </a:lvl1pPr>
      <a:lvl2pPr marL="800100" indent="-342900" algn="l" rtl="0" eaLnBrk="1" fontAlgn="base" hangingPunct="1">
        <a:spcBef>
          <a:spcPct val="20000"/>
        </a:spcBef>
        <a:spcAft>
          <a:spcPct val="0"/>
        </a:spcAft>
        <a:buClr>
          <a:srgbClr val="FF003C"/>
        </a:buClr>
        <a:buSzPct val="100000"/>
        <a:buFont typeface="+mj-lt"/>
        <a:buAutoNum type="arabicPeriod"/>
        <a:defRPr sz="1800" b="0" kern="1200">
          <a:solidFill>
            <a:srgbClr val="1E1E1E"/>
          </a:solidFill>
          <a:latin typeface="+mj-lt"/>
          <a:ea typeface="Arial" panose="020B0604020202020204" pitchFamily="34" charset="0"/>
          <a:cs typeface="Arial" charset="0"/>
        </a:defRPr>
      </a:lvl2pPr>
      <a:lvl3pPr marL="1200150" indent="-285750" algn="l" rtl="0" eaLnBrk="1" fontAlgn="base" hangingPunct="1">
        <a:spcBef>
          <a:spcPct val="20000"/>
        </a:spcBef>
        <a:spcAft>
          <a:spcPct val="0"/>
        </a:spcAft>
        <a:buClr>
          <a:srgbClr val="FF003C"/>
        </a:buClr>
        <a:buSzPct val="150000"/>
        <a:buFont typeface="Arial" charset="0"/>
        <a:buChar char="•"/>
        <a:defRPr sz="1600" kern="1200">
          <a:solidFill>
            <a:srgbClr val="1E1E1E"/>
          </a:solidFill>
          <a:latin typeface="+mj-lt"/>
          <a:ea typeface="Arial" panose="020B0604020202020204" pitchFamily="34" charset="0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3C"/>
        </a:buClr>
        <a:buFont typeface="Courier New" charset="0"/>
        <a:buChar char="o"/>
        <a:defRPr sz="1600" kern="1200">
          <a:solidFill>
            <a:srgbClr val="1E1E1E"/>
          </a:solidFill>
          <a:latin typeface="+mj-lt"/>
          <a:ea typeface="Arial" panose="020B0604020202020204" pitchFamily="34" charset="0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3C"/>
        </a:buClr>
        <a:buFont typeface="Arial" charset="0"/>
        <a:buChar char="»"/>
        <a:defRPr sz="1600" kern="1200">
          <a:solidFill>
            <a:srgbClr val="1E1E1E"/>
          </a:solidFill>
          <a:latin typeface="+mj-lt"/>
          <a:ea typeface="Arial" panose="020B0604020202020204" pitchFamily="34" charset="0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10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mp"/><Relationship Id="rId3" Type="http://schemas.openxmlformats.org/officeDocument/2006/relationships/image" Target="../media/image62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tmp"/><Relationship Id="rId4" Type="http://schemas.openxmlformats.org/officeDocument/2006/relationships/image" Target="../media/image63.tif"/><Relationship Id="rId9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tiff"/><Relationship Id="rId3" Type="http://schemas.openxmlformats.org/officeDocument/2006/relationships/image" Target="../media/image70.png"/><Relationship Id="rId7" Type="http://schemas.openxmlformats.org/officeDocument/2006/relationships/image" Target="../media/image7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tiff"/><Relationship Id="rId5" Type="http://schemas.openxmlformats.org/officeDocument/2006/relationships/image" Target="../media/image72.tiff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iff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4.tiff"/><Relationship Id="rId5" Type="http://schemas.openxmlformats.org/officeDocument/2006/relationships/image" Target="../media/image77.tiff"/><Relationship Id="rId4" Type="http://schemas.openxmlformats.org/officeDocument/2006/relationships/image" Target="../media/image7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1.xml"/><Relationship Id="rId4" Type="http://schemas.openxmlformats.org/officeDocument/2006/relationships/hyperlink" Target="http://www.wfanet.org/member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png"/><Relationship Id="rId4" Type="http://schemas.openxmlformats.org/officeDocument/2006/relationships/hyperlink" Target="http://www.wfanet.org/member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24EA83B-DDD1-4505-96B2-D8A372B5D3E8}"/>
              </a:ext>
            </a:extLst>
          </p:cNvPr>
          <p:cNvSpPr txBox="1">
            <a:spLocks/>
          </p:cNvSpPr>
          <p:nvPr/>
        </p:nvSpPr>
        <p:spPr>
          <a:xfrm>
            <a:off x="719998" y="1952856"/>
            <a:ext cx="6963353" cy="421244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20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ungk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endParaRPr kumimoji="0" lang="en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ungka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5BC4CA-BA43-4B62-A4F0-3A8D30405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Marketing Operations in 2020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29C5A1-36CB-4088-BE0B-A5539579E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29</a:t>
            </a:r>
            <a:r>
              <a:rPr lang="en-GB" baseline="30000" dirty="0"/>
              <a:t>th</a:t>
            </a:r>
            <a:r>
              <a:rPr lang="en-GB" dirty="0"/>
              <a:t> May 2020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55802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anne van de Ven">
            <a:extLst>
              <a:ext uri="{FF2B5EF4-FFF2-40B4-BE49-F238E27FC236}">
                <a16:creationId xmlns:a16="http://schemas.microsoft.com/office/drawing/2014/main" id="{54570C18-D88D-42E0-833A-FB27C182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15" y="1972436"/>
            <a:ext cx="2067712" cy="2035081"/>
          </a:xfrm>
          <a:prstGeom prst="flowChartConnector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A7EDF-A172-4F95-80B7-ACC1755319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Introductions</a:t>
            </a:r>
            <a:endParaRPr lang="en-IE" dirty="0"/>
          </a:p>
        </p:txBody>
      </p:sp>
      <p:sp>
        <p:nvSpPr>
          <p:cNvPr id="5" name="Text Placeholder 45">
            <a:extLst>
              <a:ext uri="{FF2B5EF4-FFF2-40B4-BE49-F238E27FC236}">
                <a16:creationId xmlns:a16="http://schemas.microsoft.com/office/drawing/2014/main" id="{8C9E7B2C-0288-48B7-9410-4EA37B458010}"/>
              </a:ext>
            </a:extLst>
          </p:cNvPr>
          <p:cNvSpPr txBox="1">
            <a:spLocks/>
          </p:cNvSpPr>
          <p:nvPr/>
        </p:nvSpPr>
        <p:spPr>
          <a:xfrm>
            <a:off x="8970338" y="4457286"/>
            <a:ext cx="2309390" cy="4866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200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Jungka"/>
                <a:cs typeface="Arial" charset="0"/>
              </a:rPr>
              <a:t>Marketing Consultant</a:t>
            </a:r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Jungka"/>
              <a:cs typeface="Arial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0C5CE5C-1A80-4167-A460-81E6CB60BA92}"/>
              </a:ext>
            </a:extLst>
          </p:cNvPr>
          <p:cNvSpPr txBox="1">
            <a:spLocks/>
          </p:cNvSpPr>
          <p:nvPr/>
        </p:nvSpPr>
        <p:spPr>
          <a:xfrm>
            <a:off x="6698711" y="4109386"/>
            <a:ext cx="2309390" cy="3546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1800" b="1" i="0" kern="1200">
                <a:solidFill>
                  <a:srgbClr val="FF00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3C"/>
                </a:solidFill>
                <a:effectLst/>
                <a:uLnTx/>
                <a:uFillTx/>
                <a:latin typeface="Jungka"/>
                <a:cs typeface="Arial" panose="020B0604020202020204" pitchFamily="34" charset="0"/>
              </a:rPr>
              <a:t>Simon Francis</a:t>
            </a:r>
            <a:endParaRPr kumimoji="0" lang="en-IE" sz="1800" b="1" i="0" u="none" strike="noStrike" kern="1200" cap="none" spc="0" normalizeH="0" baseline="0" noProof="0" dirty="0">
              <a:ln>
                <a:noFill/>
              </a:ln>
              <a:solidFill>
                <a:srgbClr val="FF003C"/>
              </a:solidFill>
              <a:effectLst/>
              <a:uLnTx/>
              <a:uFillTx/>
              <a:latin typeface="Jungka"/>
              <a:cs typeface="Arial" panose="020B0604020202020204" pitchFamily="34" charset="0"/>
            </a:endParaRPr>
          </a:p>
        </p:txBody>
      </p:sp>
      <p:sp>
        <p:nvSpPr>
          <p:cNvPr id="12" name="Text Placeholder 47">
            <a:extLst>
              <a:ext uri="{FF2B5EF4-FFF2-40B4-BE49-F238E27FC236}">
                <a16:creationId xmlns:a16="http://schemas.microsoft.com/office/drawing/2014/main" id="{344D6E5F-4032-4857-B995-6D06E5907C05}"/>
              </a:ext>
            </a:extLst>
          </p:cNvPr>
          <p:cNvSpPr txBox="1">
            <a:spLocks/>
          </p:cNvSpPr>
          <p:nvPr/>
        </p:nvSpPr>
        <p:spPr>
          <a:xfrm>
            <a:off x="6698711" y="4477420"/>
            <a:ext cx="2309390" cy="486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r>
              <a:rPr kumimoji="0" lang="en-GB" sz="1200" b="0" i="0" u="none" strike="noStrike" kern="6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Jungka"/>
                <a:cs typeface="Arial" panose="020B0604020202020204" pitchFamily="34" charset="0"/>
              </a:rPr>
              <a:t>Chief Executive Officer</a:t>
            </a:r>
            <a:endParaRPr kumimoji="0" lang="en-IE" sz="1200" b="0" i="0" u="none" strike="noStrike" kern="6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Jungka"/>
              <a:cs typeface="Arial" panose="020B0604020202020204" pitchFamily="34" charset="0"/>
            </a:endParaRP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50DB5A9-050C-44A9-A6C9-970D28DC7BC7}"/>
              </a:ext>
            </a:extLst>
          </p:cNvPr>
          <p:cNvSpPr txBox="1">
            <a:spLocks/>
          </p:cNvSpPr>
          <p:nvPr/>
        </p:nvSpPr>
        <p:spPr>
          <a:xfrm>
            <a:off x="8925825" y="4075303"/>
            <a:ext cx="2309390" cy="3546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1800" b="1" i="0" kern="1200">
                <a:solidFill>
                  <a:srgbClr val="FF00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3C"/>
                </a:solidFill>
                <a:effectLst/>
                <a:uLnTx/>
                <a:uFillTx/>
                <a:latin typeface="Jungka"/>
                <a:cs typeface="Arial" panose="020B0604020202020204" pitchFamily="34" charset="0"/>
              </a:rPr>
              <a:t>Florian Voigt</a:t>
            </a:r>
            <a:endParaRPr kumimoji="0" lang="en-IE" sz="1800" b="1" i="0" u="none" strike="noStrike" kern="1200" cap="none" spc="0" normalizeH="0" baseline="0" noProof="0" dirty="0">
              <a:ln>
                <a:noFill/>
              </a:ln>
              <a:solidFill>
                <a:srgbClr val="FF003C"/>
              </a:solidFill>
              <a:effectLst/>
              <a:uLnTx/>
              <a:uFillTx/>
              <a:latin typeface="Jungka"/>
              <a:cs typeface="Arial" panose="020B0604020202020204" pitchFamily="34" charset="0"/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ECF3DBE-0599-4962-9329-56EAFBB34F4F}"/>
              </a:ext>
            </a:extLst>
          </p:cNvPr>
          <p:cNvSpPr txBox="1">
            <a:spLocks/>
          </p:cNvSpPr>
          <p:nvPr/>
        </p:nvSpPr>
        <p:spPr>
          <a:xfrm>
            <a:off x="2854764" y="4118044"/>
            <a:ext cx="2309390" cy="3546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1800" b="1" i="0" kern="1200">
                <a:solidFill>
                  <a:srgbClr val="FF00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3C"/>
                </a:solidFill>
                <a:effectLst/>
                <a:uLnTx/>
                <a:uFillTx/>
                <a:latin typeface="Jungka"/>
                <a:cs typeface="Arial" panose="020B0604020202020204" pitchFamily="34" charset="0"/>
              </a:rPr>
              <a:t>Hanne van de Ven</a:t>
            </a:r>
            <a:endParaRPr kumimoji="0" lang="en-IE" sz="1800" b="1" i="0" u="none" strike="noStrike" kern="1200" cap="none" spc="0" normalizeH="0" baseline="0" noProof="0" dirty="0">
              <a:ln>
                <a:noFill/>
              </a:ln>
              <a:solidFill>
                <a:srgbClr val="FF003C"/>
              </a:solidFill>
              <a:effectLst/>
              <a:uLnTx/>
              <a:uFillTx/>
              <a:latin typeface="Jungka"/>
              <a:cs typeface="Arial" panose="020B0604020202020204" pitchFamily="34" charset="0"/>
            </a:endParaRPr>
          </a:p>
        </p:txBody>
      </p:sp>
      <p:sp>
        <p:nvSpPr>
          <p:cNvPr id="16" name="Text Placeholder 47">
            <a:extLst>
              <a:ext uri="{FF2B5EF4-FFF2-40B4-BE49-F238E27FC236}">
                <a16:creationId xmlns:a16="http://schemas.microsoft.com/office/drawing/2014/main" id="{BF3D115C-E5F1-4F16-8C5D-56D0E00E8521}"/>
              </a:ext>
            </a:extLst>
          </p:cNvPr>
          <p:cNvSpPr txBox="1">
            <a:spLocks/>
          </p:cNvSpPr>
          <p:nvPr/>
        </p:nvSpPr>
        <p:spPr>
          <a:xfrm>
            <a:off x="2797978" y="4486078"/>
            <a:ext cx="2309390" cy="486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endParaRPr kumimoji="0" lang="en-IE" sz="1200" b="0" i="0" u="none" strike="noStrike" kern="6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Jungka"/>
              <a:cs typeface="Arial" panose="020B0604020202020204" pitchFamily="34" charset="0"/>
            </a:endParaRPr>
          </a:p>
        </p:txBody>
      </p:sp>
      <p:pic>
        <p:nvPicPr>
          <p:cNvPr id="17" name="Picture 16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ABEC7C95-4007-4695-A24D-66142D6990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691" y="1956751"/>
            <a:ext cx="1949387" cy="1949685"/>
          </a:xfrm>
          <a:prstGeom prst="ellipse">
            <a:avLst/>
          </a:prstGeom>
        </p:spPr>
      </p:pic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2594CCC2-D868-478B-9DE0-C0D896F6D740}"/>
              </a:ext>
            </a:extLst>
          </p:cNvPr>
          <p:cNvSpPr txBox="1">
            <a:spLocks/>
          </p:cNvSpPr>
          <p:nvPr/>
        </p:nvSpPr>
        <p:spPr>
          <a:xfrm>
            <a:off x="463474" y="4140385"/>
            <a:ext cx="2309390" cy="3546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1800" b="1" i="0" kern="1200">
                <a:solidFill>
                  <a:srgbClr val="FF00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3C"/>
                </a:solidFill>
                <a:effectLst/>
                <a:uLnTx/>
                <a:uFillTx/>
                <a:latin typeface="Jungka"/>
                <a:cs typeface="Arial" panose="020B0604020202020204" pitchFamily="34" charset="0"/>
              </a:rPr>
              <a:t>Robert Dreblow</a:t>
            </a:r>
            <a:endParaRPr kumimoji="0" lang="en-IE" sz="1800" b="1" i="0" u="none" strike="noStrike" kern="1200" cap="none" spc="0" normalizeH="0" baseline="0" noProof="0" dirty="0">
              <a:ln>
                <a:noFill/>
              </a:ln>
              <a:solidFill>
                <a:srgbClr val="FF003C"/>
              </a:solidFill>
              <a:effectLst/>
              <a:uLnTx/>
              <a:uFillTx/>
              <a:latin typeface="Jungka"/>
              <a:cs typeface="Arial" panose="020B0604020202020204" pitchFamily="34" charset="0"/>
            </a:endParaRPr>
          </a:p>
        </p:txBody>
      </p:sp>
      <p:sp>
        <p:nvSpPr>
          <p:cNvPr id="24" name="Text Placeholder 47">
            <a:extLst>
              <a:ext uri="{FF2B5EF4-FFF2-40B4-BE49-F238E27FC236}">
                <a16:creationId xmlns:a16="http://schemas.microsoft.com/office/drawing/2014/main" id="{7B0C357B-23AD-4CE7-BBA6-135E0A890D7E}"/>
              </a:ext>
            </a:extLst>
          </p:cNvPr>
          <p:cNvSpPr txBox="1">
            <a:spLocks/>
          </p:cNvSpPr>
          <p:nvPr/>
        </p:nvSpPr>
        <p:spPr>
          <a:xfrm>
            <a:off x="406688" y="4508419"/>
            <a:ext cx="2309390" cy="486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endParaRPr kumimoji="0" lang="en-IE" sz="1200" b="0" i="0" u="none" strike="noStrike" kern="6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Jungk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5FB7A7-F42F-42CD-B1F7-D9C816396E59}"/>
              </a:ext>
            </a:extLst>
          </p:cNvPr>
          <p:cNvGrpSpPr/>
          <p:nvPr/>
        </p:nvGrpSpPr>
        <p:grpSpPr>
          <a:xfrm>
            <a:off x="2318875" y="3183784"/>
            <a:ext cx="1028167" cy="983965"/>
            <a:chOff x="1315347" y="3295491"/>
            <a:chExt cx="737185" cy="70549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9F550B2-DDEB-4A79-BC43-50AD20DB7D62}"/>
                </a:ext>
              </a:extLst>
            </p:cNvPr>
            <p:cNvSpPr/>
            <p:nvPr/>
          </p:nvSpPr>
          <p:spPr>
            <a:xfrm>
              <a:off x="1418655" y="3429000"/>
              <a:ext cx="502602" cy="354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ungka"/>
                <a:ea typeface="+mn-ea"/>
                <a:cs typeface="+mn-cs"/>
              </a:endParaRPr>
            </a:p>
          </p:txBody>
        </p:sp>
        <p:pic>
          <p:nvPicPr>
            <p:cNvPr id="19" name="Picture 18" descr="C:\Users\c.cristache\Desktop\wfa_logotype_horizontal.png">
              <a:extLst>
                <a:ext uri="{FF2B5EF4-FFF2-40B4-BE49-F238E27FC236}">
                  <a16:creationId xmlns:a16="http://schemas.microsoft.com/office/drawing/2014/main" id="{FF8455A8-684A-403C-A264-F5DC2267AF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15347" y="3295491"/>
              <a:ext cx="737185" cy="705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 Placeholder 47">
            <a:extLst>
              <a:ext uri="{FF2B5EF4-FFF2-40B4-BE49-F238E27FC236}">
                <a16:creationId xmlns:a16="http://schemas.microsoft.com/office/drawing/2014/main" id="{17FE61AB-B663-437B-95FC-74294A87BCEF}"/>
              </a:ext>
            </a:extLst>
          </p:cNvPr>
          <p:cNvSpPr txBox="1">
            <a:spLocks/>
          </p:cNvSpPr>
          <p:nvPr/>
        </p:nvSpPr>
        <p:spPr>
          <a:xfrm>
            <a:off x="2908908" y="4522254"/>
            <a:ext cx="2309390" cy="486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r>
              <a:rPr kumimoji="0" lang="en-GB" sz="1200" b="0" i="0" u="none" strike="noStrike" kern="6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Jungka"/>
                <a:cs typeface="Arial" panose="020B0604020202020204" pitchFamily="34" charset="0"/>
              </a:rPr>
              <a:t>Events Manager</a:t>
            </a:r>
            <a:endParaRPr kumimoji="0" lang="en-IE" sz="1200" b="0" i="0" u="none" strike="noStrike" kern="6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Jungka"/>
              <a:cs typeface="Arial" panose="020B0604020202020204" pitchFamily="34" charset="0"/>
            </a:endParaRPr>
          </a:p>
        </p:txBody>
      </p:sp>
      <p:sp>
        <p:nvSpPr>
          <p:cNvPr id="31" name="Text Placeholder 47">
            <a:extLst>
              <a:ext uri="{FF2B5EF4-FFF2-40B4-BE49-F238E27FC236}">
                <a16:creationId xmlns:a16="http://schemas.microsoft.com/office/drawing/2014/main" id="{F1720755-3DC3-4A53-A166-550CA39BC9B8}"/>
              </a:ext>
            </a:extLst>
          </p:cNvPr>
          <p:cNvSpPr txBox="1">
            <a:spLocks/>
          </p:cNvSpPr>
          <p:nvPr/>
        </p:nvSpPr>
        <p:spPr>
          <a:xfrm>
            <a:off x="488588" y="4513059"/>
            <a:ext cx="2309390" cy="486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1600" b="0" i="0" kern="600" baseline="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r>
              <a:rPr kumimoji="0" lang="en-GB" sz="1200" b="0" i="0" u="none" strike="noStrike" kern="6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Jungka"/>
                <a:cs typeface="Arial" panose="020B0604020202020204" pitchFamily="34" charset="0"/>
              </a:rPr>
              <a:t>Head</a:t>
            </a:r>
            <a:r>
              <a:rPr kumimoji="0" lang="en-GB" sz="1200" b="0" i="0" u="none" strike="noStrike" kern="600" cap="none" spc="0" normalizeH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Jungka"/>
                <a:cs typeface="Arial" panose="020B0604020202020204" pitchFamily="34" charset="0"/>
              </a:rPr>
              <a:t> of Marketing Services</a:t>
            </a:r>
            <a:endParaRPr kumimoji="0" lang="en-IE" sz="1200" b="0" i="0" u="none" strike="noStrike" kern="6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Jungka"/>
              <a:cs typeface="Arial" panose="020B060402020202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27DE83C-2D52-4F67-B63E-01EC507CB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822" y="1939806"/>
            <a:ext cx="2067711" cy="20677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8D84B56-2300-49CD-90AC-D135CA46F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952" y="1939806"/>
            <a:ext cx="2067711" cy="20677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lock Associates | LinkedIn">
            <a:extLst>
              <a:ext uri="{FF2B5EF4-FFF2-40B4-BE49-F238E27FC236}">
                <a16:creationId xmlns:a16="http://schemas.microsoft.com/office/drawing/2014/main" id="{9477DF98-F77E-4C42-B974-589C77A9F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5" t="8888" r="3675" b="4918"/>
          <a:stretch/>
        </p:blipFill>
        <p:spPr bwMode="auto">
          <a:xfrm>
            <a:off x="8350642" y="3237279"/>
            <a:ext cx="1028168" cy="929331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83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0CEF3D-0D33-45BB-A95F-51A9FB5AA8F6}"/>
              </a:ext>
            </a:extLst>
          </p:cNvPr>
          <p:cNvSpPr/>
          <p:nvPr/>
        </p:nvSpPr>
        <p:spPr>
          <a:xfrm>
            <a:off x="0" y="1052736"/>
            <a:ext cx="1634679" cy="4752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A527B-9EF9-4C7D-B440-C42F781E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The average* marketing operations function is over 10 years old</a:t>
            </a:r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FE436C4-CDD1-40AB-B92D-22A40B98E8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7550" y="6295667"/>
            <a:ext cx="10566400" cy="445701"/>
          </a:xfrm>
        </p:spPr>
        <p:txBody>
          <a:bodyPr>
            <a:normAutofit lnSpcReduction="10000"/>
          </a:bodyPr>
          <a:lstStyle/>
          <a:p>
            <a:r>
              <a:rPr lang="en-GB" sz="1000" b="1" dirty="0">
                <a:solidFill>
                  <a:schemeClr val="tx1"/>
                </a:solidFill>
              </a:rPr>
              <a:t>Q: If you have a marketing operations function in your organisation, how established is it?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Source: WFA &amp; Flock online survey March 2020. Base: 30 companies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*approximated weighted average based on our sample</a:t>
            </a:r>
            <a:endParaRPr lang="en-I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6D80918-FF44-48DD-8A8D-766CF6B73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2631" y="1772816"/>
            <a:ext cx="10451502" cy="441959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EDA5ECB-D5EE-4932-BEE7-DC01275F94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063"/>
          <a:stretch/>
        </p:blipFill>
        <p:spPr>
          <a:xfrm>
            <a:off x="0" y="1970255"/>
            <a:ext cx="1824564" cy="29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02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A527B-9EF9-4C7D-B440-C42F781E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369" y="562333"/>
            <a:ext cx="10494374" cy="1390524"/>
          </a:xfrm>
        </p:spPr>
        <p:txBody>
          <a:bodyPr>
            <a:normAutofit fontScale="92500"/>
          </a:bodyPr>
          <a:lstStyle/>
          <a:p>
            <a:r>
              <a:rPr lang="en-GB" dirty="0"/>
              <a:t>73% have a marketing operations function within their organisation. Respondents’ roles defined as…</a:t>
            </a:r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FE436C4-CDD1-40AB-B92D-22A40B98E8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7550" y="6295667"/>
            <a:ext cx="10566400" cy="373421"/>
          </a:xfrm>
        </p:spPr>
        <p:txBody>
          <a:bodyPr>
            <a:normAutofit/>
          </a:bodyPr>
          <a:lstStyle/>
          <a:p>
            <a:r>
              <a:rPr lang="en-GB" sz="1000" b="1" dirty="0">
                <a:solidFill>
                  <a:schemeClr val="tx1"/>
                </a:solidFill>
              </a:rPr>
              <a:t>Q: Which of the following roles best describes your function within your organisation?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Source: WFA &amp; Flock online survey March 2020. Base: 30 companies</a:t>
            </a:r>
            <a:endParaRPr lang="en-I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43424E-67BE-482C-86ED-7BD6AE3A5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014" y="2060138"/>
            <a:ext cx="11017224" cy="381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37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BAD7-9102-4256-9BF7-7BC732968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369" y="562333"/>
            <a:ext cx="10563406" cy="706427"/>
          </a:xfrm>
          <a:noFill/>
        </p:spPr>
        <p:txBody>
          <a:bodyPr>
            <a:normAutofit fontScale="92500"/>
          </a:bodyPr>
          <a:lstStyle/>
          <a:p>
            <a:r>
              <a:rPr lang="en-GB" dirty="0"/>
              <a:t>Marketing Operations &amp; Marketing Transformation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AB3034-E96E-475A-842E-089735B89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11" y="1844824"/>
            <a:ext cx="7627297" cy="41830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1423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A527B-9EF9-4C7D-B440-C42F781E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Different reasons for </a:t>
            </a:r>
            <a:r>
              <a:rPr lang="en-GB" i="1" dirty="0"/>
              <a:t>not</a:t>
            </a:r>
            <a:r>
              <a:rPr lang="en-GB" dirty="0"/>
              <a:t> having a marketing operations function…</a:t>
            </a:r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FE436C4-CDD1-40AB-B92D-22A40B98E8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7550" y="6295667"/>
            <a:ext cx="10566400" cy="373421"/>
          </a:xfrm>
        </p:spPr>
        <p:txBody>
          <a:bodyPr>
            <a:normAutofit/>
          </a:bodyPr>
          <a:lstStyle/>
          <a:p>
            <a:r>
              <a:rPr lang="en-GB" sz="1000" b="1" dirty="0">
                <a:solidFill>
                  <a:schemeClr val="tx1"/>
                </a:solidFill>
              </a:rPr>
              <a:t>Q: Could you please share, in a short sentence, why you do not have a marketing operations function? 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Source: WFA &amp; Flock online survey March 2020. Base: 30 companies</a:t>
            </a:r>
            <a:endParaRPr lang="en-I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E53DB7F-AB21-43FE-ADE0-D5A7FEA0848F}"/>
              </a:ext>
            </a:extLst>
          </p:cNvPr>
          <p:cNvGraphicFramePr>
            <a:graphicFrameLocks noGrp="1"/>
          </p:cNvGraphicFramePr>
          <p:nvPr/>
        </p:nvGraphicFramePr>
        <p:xfrm>
          <a:off x="727638" y="2132856"/>
          <a:ext cx="10567590" cy="3708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7791">
                  <a:extLst>
                    <a:ext uri="{9D8B030D-6E8A-4147-A177-3AD203B41FA5}">
                      <a16:colId xmlns:a16="http://schemas.microsoft.com/office/drawing/2014/main" val="1086434357"/>
                    </a:ext>
                  </a:extLst>
                </a:gridCol>
                <a:gridCol w="5319799">
                  <a:extLst>
                    <a:ext uri="{9D8B030D-6E8A-4147-A177-3AD203B41FA5}">
                      <a16:colId xmlns:a16="http://schemas.microsoft.com/office/drawing/2014/main" val="4261960798"/>
                    </a:ext>
                  </a:extLst>
                </a:gridCol>
              </a:tblGrid>
              <a:tr h="1728192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It’s coming…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“We are currently transforming our marketing &amp; are looking at it for the future”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“One for the future”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Someone else does it…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“It’s not a discrete function but part of the overall marketing team”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“Operations are managed by brand management and market activations”</a:t>
                      </a:r>
                      <a:endParaRPr lang="en-I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728423"/>
                  </a:ext>
                </a:extLst>
              </a:tr>
              <a:tr h="19802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Not for 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“We have a traditional (field) marketing setup”</a:t>
                      </a:r>
                    </a:p>
                    <a:p>
                      <a:endParaRPr lang="en-I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Not sure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“I don’t think it’s a conscious decision… In some markets we have marketing services function that could be considered as marketing operations but it's rather the exception than the norm.”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11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091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08A02C-0336-46B5-B963-084C64404878}"/>
              </a:ext>
            </a:extLst>
          </p:cNvPr>
          <p:cNvSpPr/>
          <p:nvPr/>
        </p:nvSpPr>
        <p:spPr>
          <a:xfrm>
            <a:off x="0" y="1052736"/>
            <a:ext cx="2210743" cy="4752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A527B-9EF9-4C7D-B440-C42F781E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On average* the marketing operations team represents 8% of marketing’s headcount</a:t>
            </a:r>
          </a:p>
          <a:p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FE436C4-CDD1-40AB-B92D-22A40B98E8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7550" y="6093296"/>
            <a:ext cx="10566400" cy="575793"/>
          </a:xfrm>
        </p:spPr>
        <p:txBody>
          <a:bodyPr>
            <a:normAutofit/>
          </a:bodyPr>
          <a:lstStyle/>
          <a:p>
            <a:r>
              <a:rPr lang="en-GB" sz="1000" dirty="0">
                <a:solidFill>
                  <a:schemeClr val="tx1"/>
                </a:solidFill>
              </a:rPr>
              <a:t>Q: Approximately what % of your total marketing team headcount does marketing operations represent?</a:t>
            </a:r>
          </a:p>
          <a:p>
            <a:r>
              <a:rPr lang="en-GB" sz="1000" dirty="0">
                <a:solidFill>
                  <a:schemeClr val="tx1"/>
                </a:solidFill>
              </a:rPr>
              <a:t>*Approximated weighted average based on our sample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Source: WFA &amp; Flock online survey March 2020. Base: 30 companies</a:t>
            </a:r>
          </a:p>
          <a:p>
            <a:endParaRPr lang="en-I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9A8558D-8F92-40DB-93AA-77277AE57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6157"/>
          <a:stretch/>
        </p:blipFill>
        <p:spPr>
          <a:xfrm>
            <a:off x="0" y="2342891"/>
            <a:ext cx="1180601" cy="286106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B6CF0EB-ABF5-4AB1-9724-74D29F4F7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6647" y="2274673"/>
            <a:ext cx="9656736" cy="346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66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A527B-9EF9-4C7D-B440-C42F781E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As the team matures, the headcount rises</a:t>
            </a:r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FE436C4-CDD1-40AB-B92D-22A40B98E8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7550" y="6295667"/>
            <a:ext cx="10566400" cy="373421"/>
          </a:xfrm>
        </p:spPr>
        <p:txBody>
          <a:bodyPr>
            <a:normAutofit/>
          </a:bodyPr>
          <a:lstStyle/>
          <a:p>
            <a:r>
              <a:rPr lang="en-GB" sz="1000" b="1" dirty="0">
                <a:solidFill>
                  <a:schemeClr val="tx1"/>
                </a:solidFill>
              </a:rPr>
              <a:t>Q: How many people work in your marketing operations department? (plotted against how many years the team has been established)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Source: WFA &amp; Flock online survey March 2020.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</a:rPr>
              <a:t>Resp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: 19 companies</a:t>
            </a:r>
            <a:endParaRPr lang="en-I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F775049-DA8C-4CE6-9662-102F8C58D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236" y="1700808"/>
            <a:ext cx="10923445" cy="41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63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E1BD8-0B2D-49E3-987C-C666ADCB85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Majority report to CMO. </a:t>
            </a:r>
            <a:endParaRPr lang="en-I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D191D3F-A773-4E1B-8120-21CC1CE57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9610" y="1952485"/>
            <a:ext cx="9550428" cy="308421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520067D-8283-4B90-A490-777DB2889A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385"/>
          <a:stretch/>
        </p:blipFill>
        <p:spPr>
          <a:xfrm>
            <a:off x="-1" y="1799901"/>
            <a:ext cx="1778695" cy="3258198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EEAA9F1-139E-4B24-8408-7CF89F35FA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7550" y="6295667"/>
            <a:ext cx="10566400" cy="373421"/>
          </a:xfrm>
        </p:spPr>
        <p:txBody>
          <a:bodyPr>
            <a:normAutofit/>
          </a:bodyPr>
          <a:lstStyle/>
          <a:p>
            <a:r>
              <a:rPr lang="en-GB" sz="1000" b="1" dirty="0">
                <a:solidFill>
                  <a:schemeClr val="tx1"/>
                </a:solidFill>
              </a:rPr>
              <a:t>Q: Who does marketing operations report to in your organisation?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Source: WFA &amp; Flock online survey March 2020. Base: 30 companies</a:t>
            </a:r>
            <a:endParaRPr lang="en-IE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A527B-9EF9-4C7D-B440-C42F781E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549" y="605789"/>
            <a:ext cx="11480801" cy="984885"/>
          </a:xfrm>
        </p:spPr>
        <p:txBody>
          <a:bodyPr>
            <a:normAutofit/>
          </a:bodyPr>
          <a:lstStyle/>
          <a:p>
            <a:r>
              <a:rPr lang="en-GB" dirty="0"/>
              <a:t>Meaning their support is critical... </a:t>
            </a:r>
            <a:endParaRPr lang="en-I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CBEAF3A-AB6A-4E9D-A993-6A501604D6AC}"/>
              </a:ext>
            </a:extLst>
          </p:cNvPr>
          <p:cNvSpPr txBox="1">
            <a:spLocks/>
          </p:cNvSpPr>
          <p:nvPr/>
        </p:nvSpPr>
        <p:spPr>
          <a:xfrm>
            <a:off x="717549" y="6353605"/>
            <a:ext cx="9978007" cy="4597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1100" b="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b="1" dirty="0">
                <a:solidFill>
                  <a:schemeClr val="tx1"/>
                </a:solidFill>
              </a:rPr>
              <a:t>Q: What do you believe are the </a:t>
            </a:r>
            <a:r>
              <a:rPr lang="en-GB" sz="1000" b="1" u="sng" dirty="0">
                <a:solidFill>
                  <a:schemeClr val="tx2"/>
                </a:solidFill>
              </a:rPr>
              <a:t>critical enablers for a successful marketing operations team</a:t>
            </a:r>
            <a:r>
              <a:rPr lang="en-GB" sz="1000" b="1" dirty="0">
                <a:solidFill>
                  <a:schemeClr val="tx1"/>
                </a:solidFill>
              </a:rPr>
              <a:t>? Please rank by priority (highest priority first)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Source: WFA &amp; Flock online survey March 2020. Base: 30 companies</a:t>
            </a:r>
            <a:endParaRPr lang="en-I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1AA35B4-A724-4549-9273-6D517B012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385"/>
          <a:stretch/>
        </p:blipFill>
        <p:spPr>
          <a:xfrm>
            <a:off x="-1" y="1799901"/>
            <a:ext cx="1778695" cy="32581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443FBB-CE0F-42E2-8368-02C58CF06DA6}"/>
              </a:ext>
            </a:extLst>
          </p:cNvPr>
          <p:cNvSpPr/>
          <p:nvPr/>
        </p:nvSpPr>
        <p:spPr>
          <a:xfrm rot="16200000">
            <a:off x="8681500" y="3662805"/>
            <a:ext cx="3010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00" b="0" i="0" u="none" strike="noStrike" kern="1200" baseline="0">
                <a:solidFill>
                  <a:srgbClr val="1E1E1E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IE" dirty="0">
                <a:solidFill>
                  <a:srgbClr val="1E1E1E">
                    <a:lumMod val="65000"/>
                    <a:lumOff val="35000"/>
                  </a:srgbClr>
                </a:solidFill>
              </a:rPr>
              <a:t>Weighted average ranking / 7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60463C9-4924-4C26-80C4-2D8FC8BD3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8694" y="1564496"/>
            <a:ext cx="7629550" cy="45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94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A527B-9EF9-4C7D-B440-C42F781E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369" y="562333"/>
            <a:ext cx="10563406" cy="922451"/>
          </a:xfrm>
        </p:spPr>
        <p:txBody>
          <a:bodyPr/>
          <a:lstStyle/>
          <a:p>
            <a:r>
              <a:rPr lang="en-GB" dirty="0"/>
              <a:t>Many critical roles for marketing ops</a:t>
            </a:r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FE436C4-CDD1-40AB-B92D-22A40B98E8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7550" y="6295667"/>
            <a:ext cx="10566400" cy="373421"/>
          </a:xfrm>
        </p:spPr>
        <p:txBody>
          <a:bodyPr>
            <a:normAutofit/>
          </a:bodyPr>
          <a:lstStyle/>
          <a:p>
            <a:r>
              <a:rPr lang="en-GB" sz="1000" b="1" dirty="0">
                <a:solidFill>
                  <a:schemeClr val="tx1"/>
                </a:solidFill>
              </a:rPr>
              <a:t>Q: Which of the following are included within your marketing operations remit and, if applicable, please rate their relative importance.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Source: WFA &amp; Flock online survey March 2020. Base: 20 companies</a:t>
            </a:r>
            <a:endParaRPr lang="en-I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D9CA938-4CCF-4E1F-94B8-DBDFED2E9D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479600"/>
          <a:ext cx="11795716" cy="4494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2488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522128-359C-4BBA-9B49-57C028810832}"/>
              </a:ext>
            </a:extLst>
          </p:cNvPr>
          <p:cNvSpPr/>
          <p:nvPr/>
        </p:nvSpPr>
        <p:spPr>
          <a:xfrm>
            <a:off x="0" y="1268760"/>
            <a:ext cx="12198350" cy="5589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Content Placeholder 6" descr="A picture containing station, train, clock, track&#10;&#10;Description automatically generated">
            <a:extLst>
              <a:ext uri="{FF2B5EF4-FFF2-40B4-BE49-F238E27FC236}">
                <a16:creationId xmlns:a16="http://schemas.microsoft.com/office/drawing/2014/main" id="{A8C099F4-27CD-47A4-934A-7FF9571E9C4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9" y="1584867"/>
            <a:ext cx="10563406" cy="486263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2FB98-0BC6-421F-B9E7-60EA82CEB7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Welcome to our association members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5879F-7ABA-4898-9082-61B879BC2D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1801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A527B-9EF9-4C7D-B440-C42F781E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368" y="562333"/>
            <a:ext cx="11480981" cy="1390524"/>
          </a:xfrm>
        </p:spPr>
        <p:txBody>
          <a:bodyPr>
            <a:normAutofit/>
          </a:bodyPr>
          <a:lstStyle/>
          <a:p>
            <a:r>
              <a:rPr lang="en-GB" dirty="0"/>
              <a:t>Flock role in supporting MOPS</a:t>
            </a:r>
          </a:p>
          <a:p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E0353-DBFD-440B-8365-BE5868209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83"/>
          <a:stretch/>
        </p:blipFill>
        <p:spPr>
          <a:xfrm>
            <a:off x="978091" y="1257596"/>
            <a:ext cx="10242168" cy="50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43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A527B-9EF9-4C7D-B440-C42F781E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369" y="562333"/>
            <a:ext cx="8046102" cy="1390524"/>
          </a:xfrm>
        </p:spPr>
        <p:txBody>
          <a:bodyPr>
            <a:normAutofit/>
          </a:bodyPr>
          <a:lstStyle/>
          <a:p>
            <a:r>
              <a:rPr lang="en-GB" dirty="0"/>
              <a:t>Leadership expect marketing operations “to deliver results”</a:t>
            </a:r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FE436C4-CDD1-40AB-B92D-22A40B98E8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7550" y="6295667"/>
            <a:ext cx="10566400" cy="373421"/>
          </a:xfrm>
        </p:spPr>
        <p:txBody>
          <a:bodyPr>
            <a:normAutofit fontScale="92500" lnSpcReduction="10000"/>
          </a:bodyPr>
          <a:lstStyle/>
          <a:p>
            <a:r>
              <a:rPr lang="en-GB" sz="1000" b="1" dirty="0">
                <a:solidFill>
                  <a:schemeClr val="tx1"/>
                </a:solidFill>
              </a:rPr>
              <a:t>Q: Please share your senior leadership’s expectations relating to the role of marketing operations?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Source: WFA &amp; Flock online survey March 2020. Base: 30 companies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Note: above shows a sample of responses</a:t>
            </a:r>
            <a:endParaRPr lang="en-I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454D43-DAAB-46F7-8101-71ECB0F13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64" y="2276871"/>
            <a:ext cx="11111810" cy="401879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Leading planning, </a:t>
            </a:r>
            <a:r>
              <a:rPr lang="en-GB" b="1" dirty="0"/>
              <a:t>agency</a:t>
            </a:r>
            <a:r>
              <a:rPr lang="en-GB" dirty="0"/>
              <a:t> management and </a:t>
            </a:r>
            <a:r>
              <a:rPr lang="en-GB" b="1" dirty="0"/>
              <a:t>capability</a:t>
            </a:r>
            <a:r>
              <a:rPr lang="en-GB" dirty="0"/>
              <a:t>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/>
              <a:t>glue</a:t>
            </a:r>
            <a:r>
              <a:rPr lang="en-GB" dirty="0"/>
              <a:t> between our siloed organization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To </a:t>
            </a:r>
            <a:r>
              <a:rPr lang="en-GB" b="1" dirty="0"/>
              <a:t>enable</a:t>
            </a:r>
            <a:r>
              <a:rPr lang="en-GB" dirty="0"/>
              <a:t> the function to operate </a:t>
            </a:r>
            <a:r>
              <a:rPr lang="en-GB" b="1" dirty="0"/>
              <a:t>effectively</a:t>
            </a:r>
            <a:r>
              <a:rPr lang="en-GB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To create an end to end ecosystem by developing team digital </a:t>
            </a:r>
            <a:r>
              <a:rPr lang="en-GB" b="1" dirty="0"/>
              <a:t>capabilities</a:t>
            </a:r>
            <a:r>
              <a:rPr lang="en-GB" dirty="0"/>
              <a:t> and using technology to increase marketing </a:t>
            </a:r>
            <a:r>
              <a:rPr lang="en-GB" b="1" dirty="0"/>
              <a:t>ROI</a:t>
            </a:r>
            <a:r>
              <a:rPr lang="en-GB" dirty="0"/>
              <a:t> and reporting capabilities.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Enable</a:t>
            </a:r>
            <a:r>
              <a:rPr lang="en-GB" dirty="0"/>
              <a:t> marketing effectiveness and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Deliver best in class marketing </a:t>
            </a:r>
            <a:r>
              <a:rPr lang="en-GB" b="1" dirty="0"/>
              <a:t>capabilities</a:t>
            </a:r>
            <a:r>
              <a:rPr lang="en-GB" dirty="0"/>
              <a:t> for all the brands - best </a:t>
            </a:r>
            <a:r>
              <a:rPr lang="en-GB" b="1" dirty="0"/>
              <a:t>effectiveness</a:t>
            </a:r>
            <a:r>
              <a:rPr lang="en-GB" dirty="0"/>
              <a:t> at best cost. </a:t>
            </a:r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2CADF-EA1D-49AC-856C-0F55F5052867}"/>
              </a:ext>
            </a:extLst>
          </p:cNvPr>
          <p:cNvSpPr txBox="1"/>
          <p:nvPr/>
        </p:nvSpPr>
        <p:spPr>
          <a:xfrm>
            <a:off x="386576" y="1525882"/>
            <a:ext cx="626775" cy="14773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GB" sz="9600" dirty="0">
                <a:solidFill>
                  <a:schemeClr val="tx2"/>
                </a:solidFill>
                <a:latin typeface="+mn-lt"/>
              </a:rPr>
              <a:t>“</a:t>
            </a:r>
            <a:endParaRPr lang="en-IE" sz="96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526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A3067-4716-4B4A-A086-4CC3D514D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Skills Assessment Tool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9C89D-B0E7-40AE-B899-BAA4E69B3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85"/>
          <a:stretch/>
        </p:blipFill>
        <p:spPr>
          <a:xfrm>
            <a:off x="717369" y="1406879"/>
            <a:ext cx="8763471" cy="46144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D19718-B13D-4CEB-ABA6-D788B1B55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591" y="1495730"/>
            <a:ext cx="1799935" cy="914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34FA8D-5EDD-4E89-B4B3-91DFE2847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591" y="2993392"/>
            <a:ext cx="1799935" cy="699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6686A3-6B8C-4B98-B43F-76699021C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7494" y="4276776"/>
            <a:ext cx="1152128" cy="118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22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A3067-4716-4B4A-A086-4CC3D514D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Organisation design and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60E46-590B-475D-93F3-33B912FF8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639" y="1397223"/>
            <a:ext cx="903922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4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A3067-4716-4B4A-A086-4CC3D514D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Martech</a:t>
            </a:r>
            <a:r>
              <a:rPr lang="en-GB" dirty="0"/>
              <a:t> &amp; Data stack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41F53-C5DD-417B-82A9-8F3698B14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95" y="1844824"/>
            <a:ext cx="5539975" cy="406058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99A9A-3034-4362-8294-26D2ED59E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350" y="1844824"/>
            <a:ext cx="5321205" cy="406058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25EC1F-3A4C-4AE2-9A6A-DAE19E8FA176}"/>
              </a:ext>
            </a:extLst>
          </p:cNvPr>
          <p:cNvSpPr txBox="1"/>
          <p:nvPr/>
        </p:nvSpPr>
        <p:spPr>
          <a:xfrm>
            <a:off x="436795" y="6309320"/>
            <a:ext cx="3773469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GB" sz="1600" i="1" dirty="0"/>
              <a:t>Data changed for confidentiality purposes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859366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24EA83B-DDD1-4505-96B2-D8A372B5D3E8}"/>
              </a:ext>
            </a:extLst>
          </p:cNvPr>
          <p:cNvSpPr txBox="1">
            <a:spLocks/>
          </p:cNvSpPr>
          <p:nvPr/>
        </p:nvSpPr>
        <p:spPr>
          <a:xfrm>
            <a:off x="719998" y="1952856"/>
            <a:ext cx="6963353" cy="421244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20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ungk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endParaRPr kumimoji="0" lang="en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ungka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5BC4CA-BA43-4B62-A4F0-3A8D30405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Poll</a:t>
            </a:r>
            <a:endParaRPr lang="en-I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7B69A6-BF99-40D7-ACC1-D16196D50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5042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A527B-9EF9-4C7D-B440-C42F781E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369" y="562333"/>
            <a:ext cx="10563406" cy="850443"/>
          </a:xfrm>
        </p:spPr>
        <p:txBody>
          <a:bodyPr/>
          <a:lstStyle/>
          <a:p>
            <a:r>
              <a:rPr lang="en-GB" dirty="0"/>
              <a:t>Challenges facing the function</a:t>
            </a:r>
            <a:endParaRPr lang="en-IE" dirty="0"/>
          </a:p>
        </p:txBody>
      </p:sp>
      <p:pic>
        <p:nvPicPr>
          <p:cNvPr id="5122" name="Picture 2" descr="Hazard Warning Safety Signs - from Key Signs UK">
            <a:extLst>
              <a:ext uri="{FF2B5EF4-FFF2-40B4-BE49-F238E27FC236}">
                <a16:creationId xmlns:a16="http://schemas.microsoft.com/office/drawing/2014/main" id="{64F60D97-0029-4BF6-A54A-473B1C743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0" t="6885" r="2754" b="7739"/>
          <a:stretch/>
        </p:blipFill>
        <p:spPr bwMode="auto">
          <a:xfrm>
            <a:off x="0" y="1988840"/>
            <a:ext cx="1481131" cy="216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640E1B7D-E530-4257-8E10-9B92B8748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708955"/>
              </p:ext>
            </p:extLst>
          </p:nvPr>
        </p:nvGraphicFramePr>
        <p:xfrm>
          <a:off x="740565" y="2132856"/>
          <a:ext cx="10437414" cy="3708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3147">
                  <a:extLst>
                    <a:ext uri="{9D8B030D-6E8A-4147-A177-3AD203B41FA5}">
                      <a16:colId xmlns:a16="http://schemas.microsoft.com/office/drawing/2014/main" val="1086434357"/>
                    </a:ext>
                  </a:extLst>
                </a:gridCol>
                <a:gridCol w="5254267">
                  <a:extLst>
                    <a:ext uri="{9D8B030D-6E8A-4147-A177-3AD203B41FA5}">
                      <a16:colId xmlns:a16="http://schemas.microsoft.com/office/drawing/2014/main" val="4261960798"/>
                    </a:ext>
                  </a:extLst>
                </a:gridCol>
              </a:tblGrid>
              <a:tr h="1728192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2"/>
                          </a:solidFill>
                        </a:rPr>
                        <a:t>External agency ecosystem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“The digital evolution and complexity of the ecosystem ( agency, publishers,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</a:rPr>
                        <a:t>martech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, OTT, GAFA) and the customer interest  and attention"</a:t>
                      </a:r>
                    </a:p>
                  </a:txBody>
                  <a:tcPr>
                    <a:solidFill>
                      <a:srgbClr val="F2F2F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2"/>
                          </a:solidFill>
                        </a:rPr>
                        <a:t>Internal organisation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“Internal challenges around alignment across a decentralized organization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more for less"</a:t>
                      </a:r>
                      <a:endParaRPr lang="en-GB" sz="1600" dirty="0"/>
                    </a:p>
                  </a:txBody>
                  <a:tcPr>
                    <a:solidFill>
                      <a:srgbClr val="F2F2F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728423"/>
                  </a:ext>
                </a:extLst>
              </a:tr>
              <a:tr h="19802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2"/>
                          </a:solidFill>
                        </a:rPr>
                        <a:t>Data and tech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dirty="0"/>
                        <a:t>“The pace of change is so large … GDPR, Tech stack, multiple brands...</a:t>
                      </a:r>
                    </a:p>
                    <a:p>
                      <a:endParaRPr lang="en-I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2F2F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2"/>
                          </a:solidFill>
                        </a:rPr>
                        <a:t>Legacy approaches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/>
                        <a:t>“</a:t>
                      </a:r>
                      <a:r>
                        <a:rPr lang="en-GB" sz="1600" dirty="0"/>
                        <a:t>Agile planning and execution within long, established campaigns"</a:t>
                      </a:r>
                    </a:p>
                  </a:txBody>
                  <a:tcPr>
                    <a:solidFill>
                      <a:srgbClr val="F2F2F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11064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6A9E2-189E-4459-BE4B-D085668D57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878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A527B-9EF9-4C7D-B440-C42F781E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369" y="562333"/>
            <a:ext cx="10563406" cy="850443"/>
          </a:xfrm>
        </p:spPr>
        <p:txBody>
          <a:bodyPr/>
          <a:lstStyle/>
          <a:p>
            <a:r>
              <a:rPr lang="en-GB" dirty="0"/>
              <a:t>Agency Appraisal &amp; Scoping Tool</a:t>
            </a:r>
            <a:endParaRPr lang="en-IE" dirty="0"/>
          </a:p>
        </p:txBody>
      </p:sp>
      <p:pic>
        <p:nvPicPr>
          <p:cNvPr id="7" name="Picture 4" descr="Image result for mac">
            <a:extLst>
              <a:ext uri="{FF2B5EF4-FFF2-40B4-BE49-F238E27FC236}">
                <a16:creationId xmlns:a16="http://schemas.microsoft.com/office/drawing/2014/main" id="{97C206C1-4FE5-4AD7-A718-35410EDBF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38" y="2177443"/>
            <a:ext cx="5620412" cy="27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49A95C-916E-4668-879B-69C3885EEB6C}"/>
              </a:ext>
            </a:extLst>
          </p:cNvPr>
          <p:cNvSpPr/>
          <p:nvPr/>
        </p:nvSpPr>
        <p:spPr>
          <a:xfrm>
            <a:off x="3986950" y="2300477"/>
            <a:ext cx="3550188" cy="2183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gar plum gummi bears. Apple pie yummy cake with candy">
            <a:extLst>
              <a:ext uri="{FF2B5EF4-FFF2-40B4-BE49-F238E27FC236}">
                <a16:creationId xmlns:a16="http://schemas.microsoft.com/office/drawing/2014/main" id="{4DE6D2DB-8A4B-4763-BF64-A34A8BA00BA5}"/>
              </a:ext>
            </a:extLst>
          </p:cNvPr>
          <p:cNvSpPr txBox="1"/>
          <p:nvPr/>
        </p:nvSpPr>
        <p:spPr>
          <a:xfrm>
            <a:off x="-134268" y="1523950"/>
            <a:ext cx="3165076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000">
                <a:solidFill>
                  <a:srgbClr val="A6A6A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1400" b="1">
                <a:solidFill>
                  <a:srgbClr val="000000"/>
                </a:solidFill>
                <a:latin typeface="Yu Gothic UI Semibold"/>
                <a:cs typeface="Calibri"/>
                <a:sym typeface="Calibri"/>
              </a:rPr>
              <a:t>360</a:t>
            </a:r>
            <a:r>
              <a:rPr lang="en-GB" sz="1400" b="1" baseline="40000">
                <a:solidFill>
                  <a:srgbClr val="000000"/>
                </a:solidFill>
                <a:latin typeface="Yu Gothic UI Semibold"/>
                <a:cs typeface="Calibri"/>
                <a:sym typeface="Calibri"/>
              </a:rPr>
              <a:t>o</a:t>
            </a:r>
            <a:r>
              <a:rPr lang="en-GB" sz="1400" b="1">
                <a:solidFill>
                  <a:srgbClr val="000000"/>
                </a:solidFill>
                <a:latin typeface="Yu Gothic UI Semibold"/>
                <a:cs typeface="Calibri"/>
                <a:sym typeface="Calibri"/>
              </a:rPr>
              <a:t> </a:t>
            </a:r>
            <a:r>
              <a:rPr lang="en-GB" sz="1400" b="1">
                <a:solidFill>
                  <a:srgbClr val="000000"/>
                </a:solidFill>
                <a:latin typeface="Yu Gothic UI Semibold"/>
                <a:cs typeface="Calibri"/>
              </a:rPr>
              <a:t>REVIEW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1400">
                <a:solidFill>
                  <a:srgbClr val="FFFFFF">
                    <a:lumMod val="50000"/>
                  </a:srgbClr>
                </a:solidFill>
                <a:latin typeface="Yu Gothic UI Semilight"/>
                <a:cs typeface="Calibri"/>
              </a:rPr>
              <a:t>Client on Agency, Agency on Client, Agency on Agency and Agency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1400">
                <a:solidFill>
                  <a:srgbClr val="FFFFFF">
                    <a:lumMod val="50000"/>
                  </a:srgbClr>
                </a:solidFill>
                <a:latin typeface="Yu Gothic UI Semilight"/>
                <a:cs typeface="Calibri"/>
              </a:rPr>
              <a:t>Self Appraisal</a:t>
            </a:r>
            <a:endParaRPr sz="1400">
              <a:solidFill>
                <a:srgbClr val="FFFFFF">
                  <a:lumMod val="50000"/>
                </a:srgbClr>
              </a:solidFill>
              <a:latin typeface="Yu Gothic UI Semilight"/>
              <a:cs typeface="Calibri"/>
            </a:endParaRPr>
          </a:p>
        </p:txBody>
      </p:sp>
      <p:pic>
        <p:nvPicPr>
          <p:cNvPr id="12" name="Picture 7" descr="Picture 7">
            <a:extLst>
              <a:ext uri="{FF2B5EF4-FFF2-40B4-BE49-F238E27FC236}">
                <a16:creationId xmlns:a16="http://schemas.microsoft.com/office/drawing/2014/main" id="{ECA67C88-C942-4290-8D99-53BF855200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28630" y="1546693"/>
            <a:ext cx="284400" cy="28440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3" name="Sugar plum gummi bears. Apple pie yummy cake with candy">
            <a:extLst>
              <a:ext uri="{FF2B5EF4-FFF2-40B4-BE49-F238E27FC236}">
                <a16:creationId xmlns:a16="http://schemas.microsoft.com/office/drawing/2014/main" id="{F4770ADD-51EA-46B6-9A6E-7F5E4E8A925D}"/>
              </a:ext>
            </a:extLst>
          </p:cNvPr>
          <p:cNvSpPr txBox="1"/>
          <p:nvPr/>
        </p:nvSpPr>
        <p:spPr>
          <a:xfrm>
            <a:off x="8752278" y="4925014"/>
            <a:ext cx="3113953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b="1">
                <a:solidFill>
                  <a:srgbClr val="000000"/>
                </a:solidFill>
                <a:latin typeface="Yu Gothic UI Semibold"/>
                <a:sym typeface="Calibri Light"/>
              </a:rPr>
              <a:t>ACTIONABLE RECOMMENDATIONS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FFFFFF">
                    <a:lumMod val="50000"/>
                  </a:srgbClr>
                </a:solidFill>
                <a:latin typeface="Yu Gothic UI Semilight"/>
                <a:sym typeface="Calibri Light"/>
              </a:rPr>
              <a:t>Flock deliver actionable recommendations and solutions to help fill the gaps identified in your client and agency relationship</a:t>
            </a:r>
            <a:endParaRPr>
              <a:solidFill>
                <a:srgbClr val="FFFFFF">
                  <a:lumMod val="50000"/>
                </a:srgbClr>
              </a:solidFill>
              <a:latin typeface="Yu Gothic UI Semilight"/>
              <a:sym typeface="Calibri Light"/>
            </a:endParaRPr>
          </a:p>
        </p:txBody>
      </p:sp>
      <p:sp>
        <p:nvSpPr>
          <p:cNvPr id="14" name="Sugar plum gummi bears. Apple pie yummy cake with candy">
            <a:extLst>
              <a:ext uri="{FF2B5EF4-FFF2-40B4-BE49-F238E27FC236}">
                <a16:creationId xmlns:a16="http://schemas.microsoft.com/office/drawing/2014/main" id="{33D92C40-4869-4179-9BE7-8EC4B746D6AC}"/>
              </a:ext>
            </a:extLst>
          </p:cNvPr>
          <p:cNvSpPr txBox="1"/>
          <p:nvPr/>
        </p:nvSpPr>
        <p:spPr>
          <a:xfrm>
            <a:off x="8760006" y="3195667"/>
            <a:ext cx="3106225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b="1">
                <a:solidFill>
                  <a:srgbClr val="000000"/>
                </a:solidFill>
                <a:latin typeface="Yu Gothic UI Semibold"/>
                <a:sym typeface="Calibri Light"/>
              </a:rPr>
              <a:t>LINKED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FFFFFF">
                    <a:lumMod val="50000"/>
                  </a:srgbClr>
                </a:solidFill>
                <a:latin typeface="Yu Gothic UI Semilight"/>
                <a:sym typeface="Calibri Light"/>
              </a:rPr>
              <a:t>The tool questions, layout and report can be linked to remuneration models/bonus</a:t>
            </a:r>
            <a:endParaRPr>
              <a:solidFill>
                <a:srgbClr val="FFFFFF">
                  <a:lumMod val="50000"/>
                </a:srgbClr>
              </a:solidFill>
              <a:latin typeface="Yu Gothic UI Semilight"/>
              <a:sym typeface="Calibri Light"/>
            </a:endParaRPr>
          </a:p>
        </p:txBody>
      </p:sp>
      <p:sp>
        <p:nvSpPr>
          <p:cNvPr id="15" name="Sugar plum gummi bears. Apple pie yummy cake with candy">
            <a:extLst>
              <a:ext uri="{FF2B5EF4-FFF2-40B4-BE49-F238E27FC236}">
                <a16:creationId xmlns:a16="http://schemas.microsoft.com/office/drawing/2014/main" id="{638B1414-E708-4CB8-A4FD-4F4B5B8B1D52}"/>
              </a:ext>
            </a:extLst>
          </p:cNvPr>
          <p:cNvSpPr txBox="1"/>
          <p:nvPr/>
        </p:nvSpPr>
        <p:spPr>
          <a:xfrm>
            <a:off x="8663409" y="1439095"/>
            <a:ext cx="3220142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b="1">
                <a:solidFill>
                  <a:srgbClr val="000000"/>
                </a:solidFill>
                <a:latin typeface="Yu Gothic UI Semibold"/>
                <a:sym typeface="Calibri Light"/>
              </a:rPr>
              <a:t>OPTIMISED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FFFFFF">
                    <a:lumMod val="50000"/>
                  </a:srgbClr>
                </a:solidFill>
                <a:latin typeface="Yu Gothic UI Semilight"/>
                <a:sym typeface="Calibri Light"/>
              </a:rPr>
              <a:t>The tool works on multiple platforms and can be distributed to an unlimited number of respondents</a:t>
            </a:r>
            <a:endParaRPr>
              <a:solidFill>
                <a:srgbClr val="FFFFFF">
                  <a:lumMod val="50000"/>
                </a:srgbClr>
              </a:solidFill>
              <a:latin typeface="Yu Gothic UI Semilight"/>
              <a:sym typeface="Calibri Light"/>
            </a:endParaRPr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914E95BE-B4A9-4A75-A600-A3030EB6A106}"/>
              </a:ext>
            </a:extLst>
          </p:cNvPr>
          <p:cNvSpPr/>
          <p:nvPr/>
        </p:nvSpPr>
        <p:spPr>
          <a:xfrm>
            <a:off x="8307790" y="1510372"/>
            <a:ext cx="288067" cy="285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26" y="0"/>
                </a:moveTo>
                <a:cubicBezTo>
                  <a:pt x="1974" y="0"/>
                  <a:pt x="1974" y="0"/>
                  <a:pt x="1974" y="0"/>
                </a:cubicBezTo>
                <a:cubicBezTo>
                  <a:pt x="929" y="0"/>
                  <a:pt x="0" y="817"/>
                  <a:pt x="0" y="1985"/>
                </a:cubicBezTo>
                <a:cubicBezTo>
                  <a:pt x="0" y="16696"/>
                  <a:pt x="0" y="16696"/>
                  <a:pt x="0" y="16696"/>
                </a:cubicBezTo>
                <a:cubicBezTo>
                  <a:pt x="0" y="17747"/>
                  <a:pt x="929" y="18681"/>
                  <a:pt x="1974" y="18681"/>
                </a:cubicBezTo>
                <a:cubicBezTo>
                  <a:pt x="8826" y="18681"/>
                  <a:pt x="8826" y="18681"/>
                  <a:pt x="8826" y="18681"/>
                </a:cubicBezTo>
                <a:cubicBezTo>
                  <a:pt x="8826" y="20666"/>
                  <a:pt x="8826" y="20666"/>
                  <a:pt x="8826" y="20666"/>
                </a:cubicBezTo>
                <a:cubicBezTo>
                  <a:pt x="7316" y="20666"/>
                  <a:pt x="7316" y="20666"/>
                  <a:pt x="7316" y="20666"/>
                </a:cubicBezTo>
                <a:cubicBezTo>
                  <a:pt x="7084" y="20666"/>
                  <a:pt x="6852" y="20899"/>
                  <a:pt x="6852" y="21133"/>
                </a:cubicBezTo>
                <a:cubicBezTo>
                  <a:pt x="6852" y="21366"/>
                  <a:pt x="7084" y="21600"/>
                  <a:pt x="7316" y="21600"/>
                </a:cubicBezTo>
                <a:cubicBezTo>
                  <a:pt x="14284" y="21600"/>
                  <a:pt x="14284" y="21600"/>
                  <a:pt x="14284" y="21600"/>
                </a:cubicBezTo>
                <a:cubicBezTo>
                  <a:pt x="14516" y="21600"/>
                  <a:pt x="14748" y="21366"/>
                  <a:pt x="14748" y="21133"/>
                </a:cubicBezTo>
                <a:cubicBezTo>
                  <a:pt x="14748" y="20899"/>
                  <a:pt x="14516" y="20666"/>
                  <a:pt x="14284" y="20666"/>
                </a:cubicBezTo>
                <a:cubicBezTo>
                  <a:pt x="12774" y="20666"/>
                  <a:pt x="12774" y="20666"/>
                  <a:pt x="12774" y="20666"/>
                </a:cubicBezTo>
                <a:cubicBezTo>
                  <a:pt x="12774" y="18681"/>
                  <a:pt x="12774" y="18681"/>
                  <a:pt x="12774" y="18681"/>
                </a:cubicBezTo>
                <a:cubicBezTo>
                  <a:pt x="19626" y="18681"/>
                  <a:pt x="19626" y="18681"/>
                  <a:pt x="19626" y="18681"/>
                </a:cubicBezTo>
                <a:cubicBezTo>
                  <a:pt x="20671" y="18681"/>
                  <a:pt x="21600" y="17747"/>
                  <a:pt x="21600" y="16696"/>
                </a:cubicBezTo>
                <a:cubicBezTo>
                  <a:pt x="21600" y="1985"/>
                  <a:pt x="21600" y="1985"/>
                  <a:pt x="21600" y="1985"/>
                </a:cubicBezTo>
                <a:cubicBezTo>
                  <a:pt x="21600" y="817"/>
                  <a:pt x="20671" y="0"/>
                  <a:pt x="19626" y="0"/>
                </a:cubicBezTo>
                <a:close/>
                <a:moveTo>
                  <a:pt x="11729" y="20666"/>
                </a:moveTo>
                <a:cubicBezTo>
                  <a:pt x="9871" y="20666"/>
                  <a:pt x="9871" y="20666"/>
                  <a:pt x="9871" y="20666"/>
                </a:cubicBezTo>
                <a:cubicBezTo>
                  <a:pt x="9871" y="18681"/>
                  <a:pt x="9871" y="18681"/>
                  <a:pt x="9871" y="18681"/>
                </a:cubicBezTo>
                <a:cubicBezTo>
                  <a:pt x="11729" y="18681"/>
                  <a:pt x="11729" y="18681"/>
                  <a:pt x="11729" y="18681"/>
                </a:cubicBezTo>
                <a:lnTo>
                  <a:pt x="11729" y="20666"/>
                </a:lnTo>
                <a:close/>
                <a:moveTo>
                  <a:pt x="20555" y="16696"/>
                </a:moveTo>
                <a:cubicBezTo>
                  <a:pt x="20555" y="17280"/>
                  <a:pt x="20206" y="17747"/>
                  <a:pt x="19626" y="17747"/>
                </a:cubicBezTo>
                <a:cubicBezTo>
                  <a:pt x="1974" y="17747"/>
                  <a:pt x="1974" y="17747"/>
                  <a:pt x="1974" y="17747"/>
                </a:cubicBezTo>
                <a:cubicBezTo>
                  <a:pt x="1394" y="17747"/>
                  <a:pt x="1045" y="17280"/>
                  <a:pt x="1045" y="16696"/>
                </a:cubicBezTo>
                <a:cubicBezTo>
                  <a:pt x="1045" y="15762"/>
                  <a:pt x="1045" y="15762"/>
                  <a:pt x="1045" y="15762"/>
                </a:cubicBezTo>
                <a:cubicBezTo>
                  <a:pt x="20555" y="15762"/>
                  <a:pt x="20555" y="15762"/>
                  <a:pt x="20555" y="15762"/>
                </a:cubicBezTo>
                <a:lnTo>
                  <a:pt x="20555" y="16696"/>
                </a:lnTo>
                <a:close/>
                <a:moveTo>
                  <a:pt x="20555" y="14711"/>
                </a:moveTo>
                <a:cubicBezTo>
                  <a:pt x="1045" y="14711"/>
                  <a:pt x="1045" y="14711"/>
                  <a:pt x="1045" y="14711"/>
                </a:cubicBezTo>
                <a:cubicBezTo>
                  <a:pt x="1045" y="1985"/>
                  <a:pt x="1045" y="1985"/>
                  <a:pt x="1045" y="1985"/>
                </a:cubicBezTo>
                <a:cubicBezTo>
                  <a:pt x="1045" y="1401"/>
                  <a:pt x="1394" y="934"/>
                  <a:pt x="1974" y="934"/>
                </a:cubicBezTo>
                <a:cubicBezTo>
                  <a:pt x="19626" y="934"/>
                  <a:pt x="19626" y="934"/>
                  <a:pt x="19626" y="934"/>
                </a:cubicBezTo>
                <a:cubicBezTo>
                  <a:pt x="20206" y="934"/>
                  <a:pt x="20555" y="1401"/>
                  <a:pt x="20555" y="1985"/>
                </a:cubicBezTo>
                <a:lnTo>
                  <a:pt x="20555" y="14711"/>
                </a:lnTo>
                <a:close/>
                <a:moveTo>
                  <a:pt x="13471" y="10391"/>
                </a:moveTo>
                <a:cubicBezTo>
                  <a:pt x="12658" y="10158"/>
                  <a:pt x="12658" y="10158"/>
                  <a:pt x="12658" y="10158"/>
                </a:cubicBezTo>
                <a:cubicBezTo>
                  <a:pt x="13355" y="9574"/>
                  <a:pt x="13703" y="8757"/>
                  <a:pt x="13703" y="7823"/>
                </a:cubicBezTo>
                <a:cubicBezTo>
                  <a:pt x="13703" y="6655"/>
                  <a:pt x="13006" y="5604"/>
                  <a:pt x="11961" y="5137"/>
                </a:cubicBezTo>
                <a:cubicBezTo>
                  <a:pt x="11729" y="6071"/>
                  <a:pt x="11729" y="6071"/>
                  <a:pt x="11729" y="6071"/>
                </a:cubicBezTo>
                <a:cubicBezTo>
                  <a:pt x="12310" y="6422"/>
                  <a:pt x="12774" y="7122"/>
                  <a:pt x="12774" y="7823"/>
                </a:cubicBezTo>
                <a:cubicBezTo>
                  <a:pt x="12774" y="8406"/>
                  <a:pt x="12426" y="8990"/>
                  <a:pt x="12077" y="9341"/>
                </a:cubicBezTo>
                <a:cubicBezTo>
                  <a:pt x="12310" y="8406"/>
                  <a:pt x="12310" y="8406"/>
                  <a:pt x="12310" y="8406"/>
                </a:cubicBezTo>
                <a:cubicBezTo>
                  <a:pt x="12310" y="8290"/>
                  <a:pt x="12310" y="8173"/>
                  <a:pt x="12194" y="8056"/>
                </a:cubicBezTo>
                <a:cubicBezTo>
                  <a:pt x="12077" y="7823"/>
                  <a:pt x="11845" y="7706"/>
                  <a:pt x="11613" y="7823"/>
                </a:cubicBezTo>
                <a:cubicBezTo>
                  <a:pt x="11497" y="7939"/>
                  <a:pt x="11381" y="8056"/>
                  <a:pt x="11381" y="8173"/>
                </a:cubicBezTo>
                <a:cubicBezTo>
                  <a:pt x="10800" y="10158"/>
                  <a:pt x="10800" y="10158"/>
                  <a:pt x="10800" y="10158"/>
                </a:cubicBezTo>
                <a:cubicBezTo>
                  <a:pt x="10800" y="10158"/>
                  <a:pt x="10800" y="10158"/>
                  <a:pt x="10800" y="10158"/>
                </a:cubicBezTo>
                <a:cubicBezTo>
                  <a:pt x="10800" y="10275"/>
                  <a:pt x="10800" y="10391"/>
                  <a:pt x="10916" y="10508"/>
                </a:cubicBezTo>
                <a:cubicBezTo>
                  <a:pt x="10916" y="10625"/>
                  <a:pt x="11032" y="10742"/>
                  <a:pt x="11148" y="10742"/>
                </a:cubicBezTo>
                <a:cubicBezTo>
                  <a:pt x="11148" y="10742"/>
                  <a:pt x="11148" y="10742"/>
                  <a:pt x="11148" y="10742"/>
                </a:cubicBezTo>
                <a:cubicBezTo>
                  <a:pt x="11148" y="10742"/>
                  <a:pt x="11148" y="10742"/>
                  <a:pt x="11148" y="10742"/>
                </a:cubicBezTo>
                <a:cubicBezTo>
                  <a:pt x="13123" y="11325"/>
                  <a:pt x="13123" y="11325"/>
                  <a:pt x="13123" y="11325"/>
                </a:cubicBezTo>
                <a:cubicBezTo>
                  <a:pt x="13239" y="11325"/>
                  <a:pt x="13471" y="11325"/>
                  <a:pt x="13587" y="11209"/>
                </a:cubicBezTo>
                <a:cubicBezTo>
                  <a:pt x="13819" y="11092"/>
                  <a:pt x="13819" y="10858"/>
                  <a:pt x="13703" y="10625"/>
                </a:cubicBezTo>
                <a:cubicBezTo>
                  <a:pt x="13703" y="10508"/>
                  <a:pt x="13587" y="10391"/>
                  <a:pt x="13471" y="10391"/>
                </a:cubicBezTo>
                <a:close/>
                <a:moveTo>
                  <a:pt x="10800" y="5137"/>
                </a:moveTo>
                <a:cubicBezTo>
                  <a:pt x="10684" y="5021"/>
                  <a:pt x="10568" y="5021"/>
                  <a:pt x="10452" y="5021"/>
                </a:cubicBezTo>
                <a:cubicBezTo>
                  <a:pt x="10568" y="4904"/>
                  <a:pt x="10568" y="4904"/>
                  <a:pt x="10568" y="4904"/>
                </a:cubicBezTo>
                <a:cubicBezTo>
                  <a:pt x="10452" y="4904"/>
                  <a:pt x="10452" y="4904"/>
                  <a:pt x="10452" y="4904"/>
                </a:cubicBezTo>
                <a:cubicBezTo>
                  <a:pt x="8477" y="4437"/>
                  <a:pt x="8477" y="4437"/>
                  <a:pt x="8477" y="4437"/>
                </a:cubicBezTo>
                <a:cubicBezTo>
                  <a:pt x="8361" y="4320"/>
                  <a:pt x="8245" y="4437"/>
                  <a:pt x="8129" y="4437"/>
                </a:cubicBezTo>
                <a:cubicBezTo>
                  <a:pt x="7897" y="4554"/>
                  <a:pt x="7781" y="4904"/>
                  <a:pt x="7897" y="5137"/>
                </a:cubicBezTo>
                <a:cubicBezTo>
                  <a:pt x="8013" y="5254"/>
                  <a:pt x="8129" y="5371"/>
                  <a:pt x="8245" y="5371"/>
                </a:cubicBezTo>
                <a:cubicBezTo>
                  <a:pt x="8942" y="5604"/>
                  <a:pt x="8942" y="5604"/>
                  <a:pt x="8942" y="5604"/>
                </a:cubicBezTo>
                <a:cubicBezTo>
                  <a:pt x="8245" y="6071"/>
                  <a:pt x="7897" y="6889"/>
                  <a:pt x="7897" y="7823"/>
                </a:cubicBezTo>
                <a:cubicBezTo>
                  <a:pt x="7897" y="9107"/>
                  <a:pt x="8594" y="10158"/>
                  <a:pt x="9639" y="10625"/>
                </a:cubicBezTo>
                <a:cubicBezTo>
                  <a:pt x="9987" y="9574"/>
                  <a:pt x="9987" y="9574"/>
                  <a:pt x="9987" y="9574"/>
                </a:cubicBezTo>
                <a:cubicBezTo>
                  <a:pt x="9290" y="9224"/>
                  <a:pt x="8826" y="8640"/>
                  <a:pt x="8826" y="7823"/>
                </a:cubicBezTo>
                <a:cubicBezTo>
                  <a:pt x="8826" y="7239"/>
                  <a:pt x="9174" y="6655"/>
                  <a:pt x="9639" y="6305"/>
                </a:cubicBezTo>
                <a:cubicBezTo>
                  <a:pt x="9290" y="7356"/>
                  <a:pt x="9290" y="7356"/>
                  <a:pt x="9290" y="7356"/>
                </a:cubicBezTo>
                <a:cubicBezTo>
                  <a:pt x="9290" y="7472"/>
                  <a:pt x="9290" y="7589"/>
                  <a:pt x="9406" y="7706"/>
                </a:cubicBezTo>
                <a:cubicBezTo>
                  <a:pt x="9523" y="7939"/>
                  <a:pt x="9871" y="8056"/>
                  <a:pt x="10103" y="7823"/>
                </a:cubicBezTo>
                <a:cubicBezTo>
                  <a:pt x="10219" y="7823"/>
                  <a:pt x="10219" y="7706"/>
                  <a:pt x="10335" y="7589"/>
                </a:cubicBezTo>
                <a:cubicBezTo>
                  <a:pt x="10800" y="5604"/>
                  <a:pt x="10800" y="5604"/>
                  <a:pt x="10800" y="5604"/>
                </a:cubicBezTo>
                <a:cubicBezTo>
                  <a:pt x="10800" y="5488"/>
                  <a:pt x="10800" y="5254"/>
                  <a:pt x="10800" y="5137"/>
                </a:cubicBezTo>
                <a:close/>
              </a:path>
            </a:pathLst>
          </a:custGeom>
          <a:solidFill>
            <a:schemeClr val="accent4"/>
          </a:solidFill>
          <a:ln w="12700">
            <a:noFill/>
            <a:miter lim="400000"/>
            <a:tailEnd type="triangle"/>
          </a:ln>
        </p:spPr>
        <p:txBody>
          <a:bodyPr lIns="45719" rIns="45719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300"/>
            </a:pPr>
            <a:endParaRPr sz="1600">
              <a:solidFill>
                <a:srgbClr val="000000"/>
              </a:solidFill>
              <a:latin typeface="Yu Gothic UI Semilight"/>
              <a:cs typeface="+mn-cs"/>
            </a:endParaRPr>
          </a:p>
        </p:txBody>
      </p:sp>
      <p:sp>
        <p:nvSpPr>
          <p:cNvPr id="17" name="Sugar plum gummi bears. Apple pie yummy cake with candy">
            <a:extLst>
              <a:ext uri="{FF2B5EF4-FFF2-40B4-BE49-F238E27FC236}">
                <a16:creationId xmlns:a16="http://schemas.microsoft.com/office/drawing/2014/main" id="{65444E22-9F0E-447D-80FB-C31C34EF258E}"/>
              </a:ext>
            </a:extLst>
          </p:cNvPr>
          <p:cNvSpPr txBox="1"/>
          <p:nvPr/>
        </p:nvSpPr>
        <p:spPr>
          <a:xfrm>
            <a:off x="332120" y="4976270"/>
            <a:ext cx="2777950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000">
                <a:solidFill>
                  <a:srgbClr val="A6A6A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1400" b="1">
                <a:solidFill>
                  <a:srgbClr val="000000"/>
                </a:solidFill>
                <a:latin typeface="Yu Gothic UI Semibold"/>
                <a:cs typeface="Calibri"/>
                <a:sym typeface="Calibri"/>
              </a:rPr>
              <a:t>RICH</a:t>
            </a:r>
            <a:r>
              <a:rPr lang="en-GB" sz="1400">
                <a:solidFill>
                  <a:srgbClr val="FFFFFF">
                    <a:lumMod val="50000"/>
                  </a:srgbClr>
                </a:solidFill>
                <a:latin typeface="Trebuchet MS" panose="020B0703020202090204" pitchFamily="34" charset="0"/>
                <a:cs typeface="Calibri"/>
              </a:rPr>
              <a:t> </a:t>
            </a:r>
            <a:r>
              <a:rPr lang="en-GB" sz="1400" b="1">
                <a:solidFill>
                  <a:srgbClr val="000000"/>
                </a:solidFill>
                <a:latin typeface="Yu Gothic UI Semibold"/>
                <a:cs typeface="Calibri"/>
                <a:sym typeface="Calibri"/>
              </a:rPr>
              <a:t>DATA</a:t>
            </a:r>
            <a:br>
              <a:rPr lang="en-GB" sz="1400">
                <a:solidFill>
                  <a:srgbClr val="FFFFFF">
                    <a:lumMod val="50000"/>
                  </a:srgbClr>
                </a:solidFill>
                <a:latin typeface="Trebuchet MS" panose="020B0703020202090204" pitchFamily="34" charset="0"/>
                <a:cs typeface="Calibri"/>
              </a:rPr>
            </a:br>
            <a:r>
              <a:rPr lang="en-GB" sz="1400">
                <a:solidFill>
                  <a:srgbClr val="FFFFFF">
                    <a:lumMod val="50000"/>
                  </a:srgbClr>
                </a:solidFill>
                <a:latin typeface="Yu Gothic UI Semilight"/>
                <a:cs typeface="Calibri"/>
                <a:sym typeface="Calibri"/>
              </a:rPr>
              <a:t>Delivers both qualitative and quantitative data in a live dashboard, benchmarking against industry standards</a:t>
            </a:r>
            <a:endParaRPr sz="1400">
              <a:solidFill>
                <a:srgbClr val="FFFFFF">
                  <a:lumMod val="50000"/>
                </a:srgbClr>
              </a:solidFill>
              <a:latin typeface="Yu Gothic UI Semilight"/>
              <a:cs typeface="Calibri"/>
              <a:sym typeface="Calibri"/>
            </a:endParaRP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C158EFE9-B69E-4964-938B-79E47B5921E6}"/>
              </a:ext>
            </a:extLst>
          </p:cNvPr>
          <p:cNvSpPr/>
          <p:nvPr/>
        </p:nvSpPr>
        <p:spPr>
          <a:xfrm>
            <a:off x="3128631" y="4976270"/>
            <a:ext cx="284765" cy="283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9808"/>
                </a:moveTo>
                <a:cubicBezTo>
                  <a:pt x="10219" y="9808"/>
                  <a:pt x="9871" y="10275"/>
                  <a:pt x="9871" y="10858"/>
                </a:cubicBezTo>
                <a:cubicBezTo>
                  <a:pt x="9871" y="11325"/>
                  <a:pt x="10219" y="11792"/>
                  <a:pt x="10800" y="11792"/>
                </a:cubicBezTo>
                <a:cubicBezTo>
                  <a:pt x="11381" y="11792"/>
                  <a:pt x="11729" y="11325"/>
                  <a:pt x="11729" y="10858"/>
                </a:cubicBezTo>
                <a:cubicBezTo>
                  <a:pt x="11729" y="10275"/>
                  <a:pt x="11381" y="9808"/>
                  <a:pt x="10800" y="9808"/>
                </a:cubicBezTo>
                <a:close/>
                <a:moveTo>
                  <a:pt x="21600" y="10858"/>
                </a:moveTo>
                <a:cubicBezTo>
                  <a:pt x="21600" y="9691"/>
                  <a:pt x="20206" y="8640"/>
                  <a:pt x="17884" y="7823"/>
                </a:cubicBezTo>
                <a:cubicBezTo>
                  <a:pt x="18929" y="5721"/>
                  <a:pt x="19277" y="3970"/>
                  <a:pt x="18465" y="3152"/>
                </a:cubicBezTo>
                <a:cubicBezTo>
                  <a:pt x="17535" y="2335"/>
                  <a:pt x="15794" y="2569"/>
                  <a:pt x="13703" y="3736"/>
                </a:cubicBezTo>
                <a:cubicBezTo>
                  <a:pt x="13006" y="1401"/>
                  <a:pt x="11961" y="0"/>
                  <a:pt x="10800" y="0"/>
                </a:cubicBezTo>
                <a:cubicBezTo>
                  <a:pt x="9639" y="0"/>
                  <a:pt x="8594" y="1401"/>
                  <a:pt x="7897" y="3736"/>
                </a:cubicBezTo>
                <a:cubicBezTo>
                  <a:pt x="5806" y="2569"/>
                  <a:pt x="4065" y="2335"/>
                  <a:pt x="3135" y="3152"/>
                </a:cubicBezTo>
                <a:cubicBezTo>
                  <a:pt x="2323" y="3970"/>
                  <a:pt x="2671" y="5721"/>
                  <a:pt x="3716" y="7823"/>
                </a:cubicBezTo>
                <a:cubicBezTo>
                  <a:pt x="1394" y="8640"/>
                  <a:pt x="0" y="9691"/>
                  <a:pt x="0" y="10858"/>
                </a:cubicBezTo>
                <a:cubicBezTo>
                  <a:pt x="0" y="12026"/>
                  <a:pt x="1394" y="13077"/>
                  <a:pt x="3716" y="13777"/>
                </a:cubicBezTo>
                <a:cubicBezTo>
                  <a:pt x="2671" y="15879"/>
                  <a:pt x="2323" y="17630"/>
                  <a:pt x="3135" y="18448"/>
                </a:cubicBezTo>
                <a:cubicBezTo>
                  <a:pt x="4065" y="19265"/>
                  <a:pt x="5806" y="19031"/>
                  <a:pt x="7897" y="17981"/>
                </a:cubicBezTo>
                <a:cubicBezTo>
                  <a:pt x="8594" y="20199"/>
                  <a:pt x="9639" y="21600"/>
                  <a:pt x="10800" y="21600"/>
                </a:cubicBezTo>
                <a:cubicBezTo>
                  <a:pt x="11961" y="21600"/>
                  <a:pt x="13006" y="20199"/>
                  <a:pt x="13703" y="17981"/>
                </a:cubicBezTo>
                <a:cubicBezTo>
                  <a:pt x="15794" y="19031"/>
                  <a:pt x="17535" y="19265"/>
                  <a:pt x="18465" y="18448"/>
                </a:cubicBezTo>
                <a:cubicBezTo>
                  <a:pt x="19277" y="17630"/>
                  <a:pt x="18929" y="15879"/>
                  <a:pt x="17884" y="13777"/>
                </a:cubicBezTo>
                <a:cubicBezTo>
                  <a:pt x="20206" y="13077"/>
                  <a:pt x="21600" y="12026"/>
                  <a:pt x="21600" y="10858"/>
                </a:cubicBezTo>
                <a:close/>
                <a:moveTo>
                  <a:pt x="1045" y="10858"/>
                </a:moveTo>
                <a:cubicBezTo>
                  <a:pt x="1045" y="9924"/>
                  <a:pt x="2206" y="9224"/>
                  <a:pt x="4181" y="8640"/>
                </a:cubicBezTo>
                <a:cubicBezTo>
                  <a:pt x="4529" y="9341"/>
                  <a:pt x="4994" y="10041"/>
                  <a:pt x="5574" y="10858"/>
                </a:cubicBezTo>
                <a:cubicBezTo>
                  <a:pt x="4994" y="11559"/>
                  <a:pt x="4529" y="12259"/>
                  <a:pt x="4181" y="12960"/>
                </a:cubicBezTo>
                <a:cubicBezTo>
                  <a:pt x="2206" y="12493"/>
                  <a:pt x="1045" y="11676"/>
                  <a:pt x="1045" y="10858"/>
                </a:cubicBezTo>
                <a:close/>
                <a:moveTo>
                  <a:pt x="6968" y="9224"/>
                </a:moveTo>
                <a:cubicBezTo>
                  <a:pt x="6735" y="9457"/>
                  <a:pt x="6387" y="9808"/>
                  <a:pt x="6155" y="10041"/>
                </a:cubicBezTo>
                <a:cubicBezTo>
                  <a:pt x="5806" y="9457"/>
                  <a:pt x="5342" y="8990"/>
                  <a:pt x="5110" y="8406"/>
                </a:cubicBezTo>
                <a:cubicBezTo>
                  <a:pt x="5690" y="8290"/>
                  <a:pt x="6271" y="8173"/>
                  <a:pt x="6968" y="8056"/>
                </a:cubicBezTo>
                <a:cubicBezTo>
                  <a:pt x="6968" y="8406"/>
                  <a:pt x="6968" y="8874"/>
                  <a:pt x="6968" y="9224"/>
                </a:cubicBezTo>
                <a:close/>
                <a:moveTo>
                  <a:pt x="6968" y="13544"/>
                </a:moveTo>
                <a:cubicBezTo>
                  <a:pt x="6271" y="13427"/>
                  <a:pt x="5690" y="13310"/>
                  <a:pt x="5110" y="13194"/>
                </a:cubicBezTo>
                <a:cubicBezTo>
                  <a:pt x="5342" y="12726"/>
                  <a:pt x="5806" y="12143"/>
                  <a:pt x="6155" y="11559"/>
                </a:cubicBezTo>
                <a:cubicBezTo>
                  <a:pt x="6387" y="11909"/>
                  <a:pt x="6735" y="12143"/>
                  <a:pt x="6968" y="12493"/>
                </a:cubicBezTo>
                <a:cubicBezTo>
                  <a:pt x="6968" y="12843"/>
                  <a:pt x="6968" y="13194"/>
                  <a:pt x="6968" y="13544"/>
                </a:cubicBezTo>
                <a:close/>
                <a:moveTo>
                  <a:pt x="3832" y="17747"/>
                </a:moveTo>
                <a:cubicBezTo>
                  <a:pt x="3252" y="17163"/>
                  <a:pt x="3600" y="15762"/>
                  <a:pt x="4529" y="14011"/>
                </a:cubicBezTo>
                <a:cubicBezTo>
                  <a:pt x="5342" y="14244"/>
                  <a:pt x="6155" y="14361"/>
                  <a:pt x="7084" y="14478"/>
                </a:cubicBezTo>
                <a:cubicBezTo>
                  <a:pt x="7200" y="15412"/>
                  <a:pt x="7432" y="16346"/>
                  <a:pt x="7665" y="17046"/>
                </a:cubicBezTo>
                <a:cubicBezTo>
                  <a:pt x="5923" y="18097"/>
                  <a:pt x="4529" y="18448"/>
                  <a:pt x="3832" y="17747"/>
                </a:cubicBezTo>
                <a:close/>
                <a:moveTo>
                  <a:pt x="7084" y="7122"/>
                </a:moveTo>
                <a:cubicBezTo>
                  <a:pt x="6155" y="7239"/>
                  <a:pt x="5342" y="7356"/>
                  <a:pt x="4529" y="7589"/>
                </a:cubicBezTo>
                <a:cubicBezTo>
                  <a:pt x="3600" y="5838"/>
                  <a:pt x="3252" y="4437"/>
                  <a:pt x="3832" y="3853"/>
                </a:cubicBezTo>
                <a:cubicBezTo>
                  <a:pt x="4529" y="3269"/>
                  <a:pt x="5923" y="3619"/>
                  <a:pt x="7665" y="4554"/>
                </a:cubicBezTo>
                <a:cubicBezTo>
                  <a:pt x="7432" y="5371"/>
                  <a:pt x="7200" y="6188"/>
                  <a:pt x="7084" y="7122"/>
                </a:cubicBezTo>
                <a:close/>
                <a:moveTo>
                  <a:pt x="13471" y="7005"/>
                </a:moveTo>
                <a:cubicBezTo>
                  <a:pt x="13123" y="7005"/>
                  <a:pt x="12774" y="7005"/>
                  <a:pt x="12426" y="6889"/>
                </a:cubicBezTo>
                <a:cubicBezTo>
                  <a:pt x="12077" y="6655"/>
                  <a:pt x="11845" y="6422"/>
                  <a:pt x="11613" y="6188"/>
                </a:cubicBezTo>
                <a:cubicBezTo>
                  <a:pt x="12077" y="5721"/>
                  <a:pt x="12658" y="5371"/>
                  <a:pt x="13239" y="5021"/>
                </a:cubicBezTo>
                <a:cubicBezTo>
                  <a:pt x="13355" y="5604"/>
                  <a:pt x="13471" y="6305"/>
                  <a:pt x="13471" y="7005"/>
                </a:cubicBezTo>
                <a:close/>
                <a:moveTo>
                  <a:pt x="10800" y="934"/>
                </a:moveTo>
                <a:cubicBezTo>
                  <a:pt x="11613" y="934"/>
                  <a:pt x="12426" y="2218"/>
                  <a:pt x="13006" y="4086"/>
                </a:cubicBezTo>
                <a:cubicBezTo>
                  <a:pt x="12310" y="4554"/>
                  <a:pt x="11497" y="5021"/>
                  <a:pt x="10800" y="5604"/>
                </a:cubicBezTo>
                <a:cubicBezTo>
                  <a:pt x="10103" y="5021"/>
                  <a:pt x="9290" y="4554"/>
                  <a:pt x="8594" y="4086"/>
                </a:cubicBezTo>
                <a:cubicBezTo>
                  <a:pt x="9174" y="2218"/>
                  <a:pt x="9987" y="934"/>
                  <a:pt x="10800" y="934"/>
                </a:cubicBezTo>
                <a:close/>
                <a:moveTo>
                  <a:pt x="8477" y="5021"/>
                </a:moveTo>
                <a:cubicBezTo>
                  <a:pt x="8942" y="5371"/>
                  <a:pt x="9523" y="5721"/>
                  <a:pt x="9987" y="6188"/>
                </a:cubicBezTo>
                <a:cubicBezTo>
                  <a:pt x="9755" y="6422"/>
                  <a:pt x="9523" y="6655"/>
                  <a:pt x="9174" y="6889"/>
                </a:cubicBezTo>
                <a:cubicBezTo>
                  <a:pt x="8826" y="7005"/>
                  <a:pt x="8477" y="7005"/>
                  <a:pt x="8129" y="7005"/>
                </a:cubicBezTo>
                <a:cubicBezTo>
                  <a:pt x="8129" y="6305"/>
                  <a:pt x="8245" y="5604"/>
                  <a:pt x="8477" y="5021"/>
                </a:cubicBezTo>
                <a:close/>
                <a:moveTo>
                  <a:pt x="8129" y="14595"/>
                </a:moveTo>
                <a:cubicBezTo>
                  <a:pt x="8477" y="14711"/>
                  <a:pt x="8826" y="14711"/>
                  <a:pt x="9174" y="14711"/>
                </a:cubicBezTo>
                <a:cubicBezTo>
                  <a:pt x="9523" y="14945"/>
                  <a:pt x="9755" y="15178"/>
                  <a:pt x="9987" y="15412"/>
                </a:cubicBezTo>
                <a:cubicBezTo>
                  <a:pt x="9523" y="15879"/>
                  <a:pt x="8942" y="16229"/>
                  <a:pt x="8477" y="16579"/>
                </a:cubicBezTo>
                <a:cubicBezTo>
                  <a:pt x="8245" y="15996"/>
                  <a:pt x="8129" y="15295"/>
                  <a:pt x="8129" y="14595"/>
                </a:cubicBezTo>
                <a:close/>
                <a:moveTo>
                  <a:pt x="10800" y="20666"/>
                </a:moveTo>
                <a:cubicBezTo>
                  <a:pt x="9987" y="20666"/>
                  <a:pt x="9174" y="19498"/>
                  <a:pt x="8594" y="17514"/>
                </a:cubicBezTo>
                <a:cubicBezTo>
                  <a:pt x="9290" y="17163"/>
                  <a:pt x="10103" y="16579"/>
                  <a:pt x="10800" y="15996"/>
                </a:cubicBezTo>
                <a:cubicBezTo>
                  <a:pt x="11497" y="16579"/>
                  <a:pt x="12310" y="17163"/>
                  <a:pt x="13006" y="17514"/>
                </a:cubicBezTo>
                <a:cubicBezTo>
                  <a:pt x="12426" y="19498"/>
                  <a:pt x="11613" y="20666"/>
                  <a:pt x="10800" y="20666"/>
                </a:cubicBezTo>
                <a:close/>
                <a:moveTo>
                  <a:pt x="13239" y="16579"/>
                </a:moveTo>
                <a:cubicBezTo>
                  <a:pt x="12658" y="16229"/>
                  <a:pt x="12077" y="15879"/>
                  <a:pt x="11613" y="15412"/>
                </a:cubicBezTo>
                <a:cubicBezTo>
                  <a:pt x="11845" y="15178"/>
                  <a:pt x="12077" y="14945"/>
                  <a:pt x="12426" y="14711"/>
                </a:cubicBezTo>
                <a:cubicBezTo>
                  <a:pt x="12774" y="14711"/>
                  <a:pt x="13123" y="14711"/>
                  <a:pt x="13471" y="14595"/>
                </a:cubicBezTo>
                <a:cubicBezTo>
                  <a:pt x="13471" y="15295"/>
                  <a:pt x="13355" y="15996"/>
                  <a:pt x="13239" y="16579"/>
                </a:cubicBezTo>
                <a:close/>
                <a:moveTo>
                  <a:pt x="13703" y="12026"/>
                </a:moveTo>
                <a:cubicBezTo>
                  <a:pt x="13471" y="12376"/>
                  <a:pt x="13123" y="12610"/>
                  <a:pt x="12890" y="12960"/>
                </a:cubicBezTo>
                <a:cubicBezTo>
                  <a:pt x="12542" y="13194"/>
                  <a:pt x="12310" y="13427"/>
                  <a:pt x="11961" y="13777"/>
                </a:cubicBezTo>
                <a:cubicBezTo>
                  <a:pt x="11613" y="13777"/>
                  <a:pt x="11265" y="13777"/>
                  <a:pt x="10800" y="13777"/>
                </a:cubicBezTo>
                <a:cubicBezTo>
                  <a:pt x="10335" y="13777"/>
                  <a:pt x="9987" y="13777"/>
                  <a:pt x="9639" y="13777"/>
                </a:cubicBezTo>
                <a:cubicBezTo>
                  <a:pt x="9290" y="13427"/>
                  <a:pt x="9058" y="13194"/>
                  <a:pt x="8710" y="12960"/>
                </a:cubicBezTo>
                <a:cubicBezTo>
                  <a:pt x="8477" y="12610"/>
                  <a:pt x="8129" y="12376"/>
                  <a:pt x="7897" y="12026"/>
                </a:cubicBezTo>
                <a:cubicBezTo>
                  <a:pt x="7897" y="11676"/>
                  <a:pt x="7897" y="11209"/>
                  <a:pt x="7897" y="10858"/>
                </a:cubicBezTo>
                <a:cubicBezTo>
                  <a:pt x="7897" y="10391"/>
                  <a:pt x="7897" y="10041"/>
                  <a:pt x="7897" y="9574"/>
                </a:cubicBezTo>
                <a:cubicBezTo>
                  <a:pt x="8129" y="9341"/>
                  <a:pt x="8477" y="8990"/>
                  <a:pt x="8710" y="8757"/>
                </a:cubicBezTo>
                <a:cubicBezTo>
                  <a:pt x="9058" y="8406"/>
                  <a:pt x="9290" y="8173"/>
                  <a:pt x="9639" y="7939"/>
                </a:cubicBezTo>
                <a:cubicBezTo>
                  <a:pt x="9987" y="7823"/>
                  <a:pt x="10335" y="7823"/>
                  <a:pt x="10800" y="7823"/>
                </a:cubicBezTo>
                <a:cubicBezTo>
                  <a:pt x="11265" y="7823"/>
                  <a:pt x="11613" y="7823"/>
                  <a:pt x="11961" y="7939"/>
                </a:cubicBezTo>
                <a:cubicBezTo>
                  <a:pt x="12310" y="8173"/>
                  <a:pt x="12542" y="8406"/>
                  <a:pt x="12890" y="8757"/>
                </a:cubicBezTo>
                <a:cubicBezTo>
                  <a:pt x="13123" y="8990"/>
                  <a:pt x="13471" y="9341"/>
                  <a:pt x="13703" y="9574"/>
                </a:cubicBezTo>
                <a:cubicBezTo>
                  <a:pt x="13703" y="10041"/>
                  <a:pt x="13703" y="10391"/>
                  <a:pt x="13703" y="10858"/>
                </a:cubicBezTo>
                <a:cubicBezTo>
                  <a:pt x="13703" y="11209"/>
                  <a:pt x="13703" y="11676"/>
                  <a:pt x="13703" y="12026"/>
                </a:cubicBezTo>
                <a:close/>
                <a:moveTo>
                  <a:pt x="17768" y="3853"/>
                </a:moveTo>
                <a:cubicBezTo>
                  <a:pt x="18348" y="4437"/>
                  <a:pt x="18000" y="5838"/>
                  <a:pt x="17071" y="7589"/>
                </a:cubicBezTo>
                <a:cubicBezTo>
                  <a:pt x="16258" y="7356"/>
                  <a:pt x="15445" y="7239"/>
                  <a:pt x="14516" y="7122"/>
                </a:cubicBezTo>
                <a:cubicBezTo>
                  <a:pt x="14400" y="6188"/>
                  <a:pt x="14168" y="5371"/>
                  <a:pt x="13935" y="4554"/>
                </a:cubicBezTo>
                <a:cubicBezTo>
                  <a:pt x="15677" y="3619"/>
                  <a:pt x="17071" y="3269"/>
                  <a:pt x="17768" y="3853"/>
                </a:cubicBezTo>
                <a:close/>
                <a:moveTo>
                  <a:pt x="15445" y="10041"/>
                </a:moveTo>
                <a:cubicBezTo>
                  <a:pt x="15213" y="9808"/>
                  <a:pt x="14865" y="9457"/>
                  <a:pt x="14632" y="9224"/>
                </a:cubicBezTo>
                <a:cubicBezTo>
                  <a:pt x="14632" y="8874"/>
                  <a:pt x="14632" y="8406"/>
                  <a:pt x="14632" y="8056"/>
                </a:cubicBezTo>
                <a:cubicBezTo>
                  <a:pt x="15329" y="8173"/>
                  <a:pt x="15910" y="8290"/>
                  <a:pt x="16490" y="8406"/>
                </a:cubicBezTo>
                <a:cubicBezTo>
                  <a:pt x="16258" y="8990"/>
                  <a:pt x="15794" y="9457"/>
                  <a:pt x="15445" y="10041"/>
                </a:cubicBezTo>
                <a:close/>
                <a:moveTo>
                  <a:pt x="15445" y="11559"/>
                </a:moveTo>
                <a:cubicBezTo>
                  <a:pt x="15794" y="12143"/>
                  <a:pt x="16258" y="12726"/>
                  <a:pt x="16490" y="13194"/>
                </a:cubicBezTo>
                <a:cubicBezTo>
                  <a:pt x="15910" y="13310"/>
                  <a:pt x="15329" y="13427"/>
                  <a:pt x="14632" y="13544"/>
                </a:cubicBezTo>
                <a:cubicBezTo>
                  <a:pt x="14632" y="13194"/>
                  <a:pt x="14632" y="12843"/>
                  <a:pt x="14632" y="12493"/>
                </a:cubicBezTo>
                <a:cubicBezTo>
                  <a:pt x="14981" y="12143"/>
                  <a:pt x="15213" y="11909"/>
                  <a:pt x="15445" y="11559"/>
                </a:cubicBezTo>
                <a:close/>
                <a:moveTo>
                  <a:pt x="17768" y="17747"/>
                </a:moveTo>
                <a:cubicBezTo>
                  <a:pt x="17071" y="18448"/>
                  <a:pt x="15677" y="18097"/>
                  <a:pt x="13935" y="17046"/>
                </a:cubicBezTo>
                <a:cubicBezTo>
                  <a:pt x="14168" y="16346"/>
                  <a:pt x="14400" y="15412"/>
                  <a:pt x="14516" y="14478"/>
                </a:cubicBezTo>
                <a:cubicBezTo>
                  <a:pt x="15445" y="14361"/>
                  <a:pt x="16258" y="14244"/>
                  <a:pt x="17071" y="14011"/>
                </a:cubicBezTo>
                <a:cubicBezTo>
                  <a:pt x="18000" y="15762"/>
                  <a:pt x="18348" y="17163"/>
                  <a:pt x="17768" y="17747"/>
                </a:cubicBezTo>
                <a:close/>
                <a:moveTo>
                  <a:pt x="17419" y="12960"/>
                </a:moveTo>
                <a:cubicBezTo>
                  <a:pt x="17071" y="12259"/>
                  <a:pt x="16606" y="11559"/>
                  <a:pt x="16026" y="10858"/>
                </a:cubicBezTo>
                <a:cubicBezTo>
                  <a:pt x="16606" y="10041"/>
                  <a:pt x="17071" y="9341"/>
                  <a:pt x="17419" y="8640"/>
                </a:cubicBezTo>
                <a:cubicBezTo>
                  <a:pt x="19394" y="9224"/>
                  <a:pt x="20555" y="9924"/>
                  <a:pt x="20555" y="10858"/>
                </a:cubicBezTo>
                <a:cubicBezTo>
                  <a:pt x="20555" y="11676"/>
                  <a:pt x="19394" y="12493"/>
                  <a:pt x="17419" y="1296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  <a:tailEnd type="triangle"/>
          </a:ln>
        </p:spPr>
        <p:txBody>
          <a:bodyPr lIns="45719" rIns="45719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  <a:sym typeface="Calibri"/>
              </a:defRPr>
            </a:pPr>
            <a:endParaRPr sz="1600">
              <a:solidFill>
                <a:srgbClr val="000000"/>
              </a:solidFill>
              <a:latin typeface="Yu Gothic UI Semilight"/>
              <a:cs typeface="+mn-cs"/>
              <a:sym typeface="Calibri"/>
            </a:endParaRPr>
          </a:p>
        </p:txBody>
      </p:sp>
      <p:sp>
        <p:nvSpPr>
          <p:cNvPr id="19" name="Sugar plum gummi bears. Apple pie yummy cake with candy">
            <a:extLst>
              <a:ext uri="{FF2B5EF4-FFF2-40B4-BE49-F238E27FC236}">
                <a16:creationId xmlns:a16="http://schemas.microsoft.com/office/drawing/2014/main" id="{E9FB60BA-3421-4E86-8097-48B5E87A5CAD}"/>
              </a:ext>
            </a:extLst>
          </p:cNvPr>
          <p:cNvSpPr txBox="1"/>
          <p:nvPr/>
        </p:nvSpPr>
        <p:spPr>
          <a:xfrm>
            <a:off x="131424" y="3199477"/>
            <a:ext cx="2899384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>
                <a:solidFill>
                  <a:srgbClr val="000000"/>
                </a:solidFill>
                <a:latin typeface="Yu Gothic UI Semibold"/>
                <a:sym typeface="Calibri Light"/>
              </a:rPr>
              <a:t>TAILORED QUESTIONS</a:t>
            </a:r>
            <a:r>
              <a:rPr lang="en-GB">
                <a:solidFill>
                  <a:srgbClr val="FFFFFF">
                    <a:lumMod val="50000"/>
                  </a:srgbClr>
                </a:solidFill>
                <a:latin typeface="Yu Gothic UI Semilight"/>
                <a:sym typeface="Calibri Ligh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FFFFFF">
                    <a:lumMod val="50000"/>
                  </a:srgbClr>
                </a:solidFill>
                <a:latin typeface="Yu Gothic UI Semilight"/>
                <a:sym typeface="Calibri Light"/>
              </a:rPr>
              <a:t>Questions created by experts that are tailored to suit your specific needs</a:t>
            </a:r>
            <a:endParaRPr>
              <a:solidFill>
                <a:srgbClr val="FFFFFF">
                  <a:lumMod val="50000"/>
                </a:srgbClr>
              </a:solidFill>
              <a:latin typeface="Yu Gothic UI Semilight"/>
              <a:sym typeface="Calibri Light"/>
            </a:endParaRPr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9B41C8F6-DD49-4251-8151-FCFB868DF1C3}"/>
              </a:ext>
            </a:extLst>
          </p:cNvPr>
          <p:cNvSpPr/>
          <p:nvPr/>
        </p:nvSpPr>
        <p:spPr>
          <a:xfrm>
            <a:off x="3140729" y="3199476"/>
            <a:ext cx="282990" cy="283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42" y="0"/>
                </a:moveTo>
                <a:cubicBezTo>
                  <a:pt x="4787" y="0"/>
                  <a:pt x="0" y="4877"/>
                  <a:pt x="0" y="10800"/>
                </a:cubicBezTo>
                <a:cubicBezTo>
                  <a:pt x="0" y="16839"/>
                  <a:pt x="4787" y="21600"/>
                  <a:pt x="10742" y="21600"/>
                </a:cubicBezTo>
                <a:cubicBezTo>
                  <a:pt x="16813" y="21600"/>
                  <a:pt x="21600" y="16839"/>
                  <a:pt x="21600" y="10800"/>
                </a:cubicBezTo>
                <a:cubicBezTo>
                  <a:pt x="21600" y="4877"/>
                  <a:pt x="16813" y="0"/>
                  <a:pt x="10742" y="0"/>
                </a:cubicBezTo>
                <a:close/>
                <a:moveTo>
                  <a:pt x="10742" y="20671"/>
                </a:moveTo>
                <a:cubicBezTo>
                  <a:pt x="8290" y="20671"/>
                  <a:pt x="6071" y="19742"/>
                  <a:pt x="4320" y="18232"/>
                </a:cubicBezTo>
                <a:cubicBezTo>
                  <a:pt x="5721" y="17071"/>
                  <a:pt x="6305" y="16839"/>
                  <a:pt x="7823" y="16142"/>
                </a:cubicBezTo>
                <a:cubicBezTo>
                  <a:pt x="9457" y="15445"/>
                  <a:pt x="10041" y="14052"/>
                  <a:pt x="9341" y="12542"/>
                </a:cubicBezTo>
                <a:cubicBezTo>
                  <a:pt x="9224" y="12194"/>
                  <a:pt x="9107" y="11961"/>
                  <a:pt x="8990" y="11729"/>
                </a:cubicBezTo>
                <a:cubicBezTo>
                  <a:pt x="8406" y="10800"/>
                  <a:pt x="7823" y="9755"/>
                  <a:pt x="7823" y="7316"/>
                </a:cubicBezTo>
                <a:cubicBezTo>
                  <a:pt x="7823" y="4413"/>
                  <a:pt x="9224" y="4413"/>
                  <a:pt x="10275" y="4297"/>
                </a:cubicBezTo>
                <a:cubicBezTo>
                  <a:pt x="11092" y="4297"/>
                  <a:pt x="11442" y="4181"/>
                  <a:pt x="11792" y="4065"/>
                </a:cubicBezTo>
                <a:cubicBezTo>
                  <a:pt x="11909" y="4065"/>
                  <a:pt x="12026" y="3948"/>
                  <a:pt x="12259" y="3948"/>
                </a:cubicBezTo>
                <a:cubicBezTo>
                  <a:pt x="13194" y="3948"/>
                  <a:pt x="14244" y="4877"/>
                  <a:pt x="14244" y="7432"/>
                </a:cubicBezTo>
                <a:cubicBezTo>
                  <a:pt x="14244" y="9871"/>
                  <a:pt x="13777" y="10568"/>
                  <a:pt x="13194" y="11613"/>
                </a:cubicBezTo>
                <a:cubicBezTo>
                  <a:pt x="13077" y="11845"/>
                  <a:pt x="12960" y="12194"/>
                  <a:pt x="12726" y="12542"/>
                </a:cubicBezTo>
                <a:cubicBezTo>
                  <a:pt x="12376" y="13239"/>
                  <a:pt x="12376" y="13819"/>
                  <a:pt x="12493" y="14400"/>
                </a:cubicBezTo>
                <a:cubicBezTo>
                  <a:pt x="12843" y="15097"/>
                  <a:pt x="13544" y="15794"/>
                  <a:pt x="14711" y="16374"/>
                </a:cubicBezTo>
                <a:cubicBezTo>
                  <a:pt x="15645" y="16839"/>
                  <a:pt x="16696" y="17652"/>
                  <a:pt x="17280" y="18232"/>
                </a:cubicBezTo>
                <a:cubicBezTo>
                  <a:pt x="15529" y="19742"/>
                  <a:pt x="13310" y="20671"/>
                  <a:pt x="10742" y="20671"/>
                </a:cubicBezTo>
                <a:close/>
                <a:moveTo>
                  <a:pt x="17981" y="17535"/>
                </a:moveTo>
                <a:cubicBezTo>
                  <a:pt x="17397" y="16955"/>
                  <a:pt x="16229" y="15910"/>
                  <a:pt x="15062" y="15445"/>
                </a:cubicBezTo>
                <a:cubicBezTo>
                  <a:pt x="14128" y="14981"/>
                  <a:pt x="13661" y="14516"/>
                  <a:pt x="13427" y="14052"/>
                </a:cubicBezTo>
                <a:cubicBezTo>
                  <a:pt x="13310" y="13703"/>
                  <a:pt x="13427" y="13355"/>
                  <a:pt x="13661" y="12890"/>
                </a:cubicBezTo>
                <a:cubicBezTo>
                  <a:pt x="13777" y="12542"/>
                  <a:pt x="14011" y="12310"/>
                  <a:pt x="14128" y="12077"/>
                </a:cubicBezTo>
                <a:cubicBezTo>
                  <a:pt x="14711" y="10916"/>
                  <a:pt x="15178" y="10219"/>
                  <a:pt x="15178" y="7432"/>
                </a:cubicBezTo>
                <a:cubicBezTo>
                  <a:pt x="15178" y="3252"/>
                  <a:pt x="12726" y="3019"/>
                  <a:pt x="12259" y="3019"/>
                </a:cubicBezTo>
                <a:cubicBezTo>
                  <a:pt x="11909" y="3019"/>
                  <a:pt x="11676" y="3135"/>
                  <a:pt x="11442" y="3135"/>
                </a:cubicBezTo>
                <a:cubicBezTo>
                  <a:pt x="11209" y="3252"/>
                  <a:pt x="10858" y="3368"/>
                  <a:pt x="10275" y="3368"/>
                </a:cubicBezTo>
                <a:cubicBezTo>
                  <a:pt x="9107" y="3368"/>
                  <a:pt x="6889" y="3368"/>
                  <a:pt x="6889" y="7316"/>
                </a:cubicBezTo>
                <a:cubicBezTo>
                  <a:pt x="6889" y="9987"/>
                  <a:pt x="7589" y="11148"/>
                  <a:pt x="8056" y="12194"/>
                </a:cubicBezTo>
                <a:cubicBezTo>
                  <a:pt x="8290" y="12426"/>
                  <a:pt x="8406" y="12658"/>
                  <a:pt x="8523" y="12890"/>
                </a:cubicBezTo>
                <a:cubicBezTo>
                  <a:pt x="8990" y="13935"/>
                  <a:pt x="8640" y="14748"/>
                  <a:pt x="7356" y="15213"/>
                </a:cubicBezTo>
                <a:cubicBezTo>
                  <a:pt x="5838" y="15910"/>
                  <a:pt x="5137" y="16258"/>
                  <a:pt x="3619" y="17535"/>
                </a:cubicBezTo>
                <a:cubicBezTo>
                  <a:pt x="1985" y="15794"/>
                  <a:pt x="934" y="13471"/>
                  <a:pt x="934" y="10800"/>
                </a:cubicBezTo>
                <a:cubicBezTo>
                  <a:pt x="934" y="5458"/>
                  <a:pt x="5371" y="1045"/>
                  <a:pt x="10742" y="1045"/>
                </a:cubicBezTo>
                <a:cubicBezTo>
                  <a:pt x="16229" y="1045"/>
                  <a:pt x="20666" y="5458"/>
                  <a:pt x="20666" y="10800"/>
                </a:cubicBezTo>
                <a:cubicBezTo>
                  <a:pt x="20666" y="13471"/>
                  <a:pt x="19615" y="15794"/>
                  <a:pt x="17981" y="17535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  <a:tailEnd type="triangle"/>
          </a:ln>
        </p:spPr>
        <p:txBody>
          <a:bodyPr lIns="45719" rIns="45719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300"/>
            </a:pPr>
            <a:endParaRPr sz="1600" dirty="0">
              <a:solidFill>
                <a:srgbClr val="000000"/>
              </a:solidFill>
              <a:latin typeface="Yu Gothic UI Semilight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EB50DB-2E94-48E1-806C-0B4D3280B25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67877" y="4933620"/>
            <a:ext cx="284400" cy="284400"/>
          </a:xfrm>
          <a:prstGeom prst="rect">
            <a:avLst/>
          </a:prstGeom>
        </p:spPr>
      </p:pic>
      <p:pic>
        <p:nvPicPr>
          <p:cNvPr id="22" name="Graphic 21" descr="Link">
            <a:extLst>
              <a:ext uri="{FF2B5EF4-FFF2-40B4-BE49-F238E27FC236}">
                <a16:creationId xmlns:a16="http://schemas.microsoft.com/office/drawing/2014/main" id="{E926F6AE-53F5-4C57-8E79-0D58C876E0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69211" y="3172040"/>
            <a:ext cx="338703" cy="33870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5811C9F-323D-4292-AF35-E4FF1ECC9832}"/>
              </a:ext>
            </a:extLst>
          </p:cNvPr>
          <p:cNvSpPr/>
          <p:nvPr/>
        </p:nvSpPr>
        <p:spPr>
          <a:xfrm>
            <a:off x="4065921" y="2300477"/>
            <a:ext cx="3389615" cy="2183675"/>
          </a:xfrm>
          <a:prstGeom prst="rect">
            <a:avLst/>
          </a:prstGeom>
          <a:solidFill>
            <a:srgbClr val="144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Flock Agency Appraisal Tool - Google Chrome">
            <a:extLst>
              <a:ext uri="{FF2B5EF4-FFF2-40B4-BE49-F238E27FC236}">
                <a16:creationId xmlns:a16="http://schemas.microsoft.com/office/drawing/2014/main" id="{CD4B3C0B-F292-40C0-B2F1-8BFB3AD63C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004" t="10675" r="33966" b="42453"/>
          <a:stretch/>
        </p:blipFill>
        <p:spPr>
          <a:xfrm>
            <a:off x="4355791" y="2346753"/>
            <a:ext cx="2761342" cy="2137399"/>
          </a:xfrm>
          <a:prstGeom prst="rect">
            <a:avLst/>
          </a:prstGeom>
        </p:spPr>
      </p:pic>
      <p:grpSp>
        <p:nvGrpSpPr>
          <p:cNvPr id="25" name="Group">
            <a:extLst>
              <a:ext uri="{FF2B5EF4-FFF2-40B4-BE49-F238E27FC236}">
                <a16:creationId xmlns:a16="http://schemas.microsoft.com/office/drawing/2014/main" id="{D7F0ADE7-0DCA-4E1F-A160-119CB1B10FC5}"/>
              </a:ext>
            </a:extLst>
          </p:cNvPr>
          <p:cNvGrpSpPr/>
          <p:nvPr/>
        </p:nvGrpSpPr>
        <p:grpSpPr>
          <a:xfrm>
            <a:off x="6880783" y="3353118"/>
            <a:ext cx="1257486" cy="2582661"/>
            <a:chOff x="-1" y="0"/>
            <a:chExt cx="1563489" cy="3211141"/>
          </a:xfrm>
        </p:grpSpPr>
        <p:grpSp>
          <p:nvGrpSpPr>
            <p:cNvPr id="26" name="Group">
              <a:extLst>
                <a:ext uri="{FF2B5EF4-FFF2-40B4-BE49-F238E27FC236}">
                  <a16:creationId xmlns:a16="http://schemas.microsoft.com/office/drawing/2014/main" id="{7ABB2706-7411-4078-8DDD-7C9D1A590DBA}"/>
                </a:ext>
              </a:extLst>
            </p:cNvPr>
            <p:cNvGrpSpPr/>
            <p:nvPr/>
          </p:nvGrpSpPr>
          <p:grpSpPr>
            <a:xfrm>
              <a:off x="-1" y="0"/>
              <a:ext cx="1563489" cy="3211141"/>
              <a:chOff x="0" y="0"/>
              <a:chExt cx="1563487" cy="3211140"/>
            </a:xfrm>
          </p:grpSpPr>
          <p:pic>
            <p:nvPicPr>
              <p:cNvPr id="28" name="image2.png" descr="image2.png">
                <a:extLst>
                  <a:ext uri="{FF2B5EF4-FFF2-40B4-BE49-F238E27FC236}">
                    <a16:creationId xmlns:a16="http://schemas.microsoft.com/office/drawing/2014/main" id="{3092981D-A190-4EA3-BF74-608168D7D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1563488" cy="32111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" name="Rectangle">
                <a:extLst>
                  <a:ext uri="{FF2B5EF4-FFF2-40B4-BE49-F238E27FC236}">
                    <a16:creationId xmlns:a16="http://schemas.microsoft.com/office/drawing/2014/main" id="{08F728FC-B8E4-459D-BF93-E835AB090F25}"/>
                  </a:ext>
                </a:extLst>
              </p:cNvPr>
              <p:cNvSpPr/>
              <p:nvPr/>
            </p:nvSpPr>
            <p:spPr>
              <a:xfrm>
                <a:off x="104711" y="385003"/>
                <a:ext cx="1354066" cy="240299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  <a:tailEnd type="triangle" w="med" len="med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rgbClr val="FFFFFF"/>
                    </a:solidFill>
                  </a:defRPr>
                </a:pPr>
                <a:endParaRPr sz="2400">
                  <a:solidFill>
                    <a:srgbClr val="FFFFFF"/>
                  </a:solidFill>
                  <a:latin typeface="Yu Gothic UI Semilight"/>
                  <a:cs typeface="+mn-cs"/>
                </a:endParaRPr>
              </a:p>
            </p:txBody>
          </p:sp>
        </p:grpSp>
        <p:sp>
          <p:nvSpPr>
            <p:cNvPr id="27" name="Rectangle">
              <a:extLst>
                <a:ext uri="{FF2B5EF4-FFF2-40B4-BE49-F238E27FC236}">
                  <a16:creationId xmlns:a16="http://schemas.microsoft.com/office/drawing/2014/main" id="{31E235B9-9F04-4AF8-BDD6-00C9598C9B24}"/>
                </a:ext>
              </a:extLst>
            </p:cNvPr>
            <p:cNvSpPr/>
            <p:nvPr/>
          </p:nvSpPr>
          <p:spPr>
            <a:xfrm>
              <a:off x="89311" y="344470"/>
              <a:ext cx="1392206" cy="244715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2400" dirty="0">
                <a:solidFill>
                  <a:srgbClr val="FFFFFF"/>
                </a:solidFill>
                <a:latin typeface="Yu Gothic UI Semilight"/>
                <a:cs typeface="+mn-cs"/>
              </a:endParaRPr>
            </a:p>
          </p:txBody>
        </p:sp>
      </p:grpSp>
      <p:pic>
        <p:nvPicPr>
          <p:cNvPr id="30" name="Picture 29" descr="Flock Agency Appraisal Tool - Google Chrome">
            <a:extLst>
              <a:ext uri="{FF2B5EF4-FFF2-40B4-BE49-F238E27FC236}">
                <a16:creationId xmlns:a16="http://schemas.microsoft.com/office/drawing/2014/main" id="{D66733B0-93BA-44A5-AE5B-BF62BA4A515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810" t="12065" r="36625" b="1325"/>
          <a:stretch/>
        </p:blipFill>
        <p:spPr>
          <a:xfrm>
            <a:off x="6944839" y="3611128"/>
            <a:ext cx="1135277" cy="204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83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A527B-9EF9-4C7D-B440-C42F781E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369" y="562333"/>
            <a:ext cx="10563406" cy="850443"/>
          </a:xfrm>
        </p:spPr>
        <p:txBody>
          <a:bodyPr/>
          <a:lstStyle/>
          <a:p>
            <a:r>
              <a:rPr lang="en-GB" dirty="0"/>
              <a:t>Ecosystem reviews</a:t>
            </a:r>
            <a:endParaRPr lang="en-I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EE57C7-A345-476B-B083-41F57CEFB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19" y="1916832"/>
            <a:ext cx="6523285" cy="4279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F1D1EA-BAD8-44FF-9EB5-2A805610D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263" y="3429000"/>
            <a:ext cx="4822951" cy="27189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B342F59-5E1E-4F11-8A58-6F7FDF2002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4480" y="900314"/>
            <a:ext cx="1828924" cy="11328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BEEB45-5FDB-4843-9101-42B835E6C9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08" r="5372"/>
          <a:stretch/>
        </p:blipFill>
        <p:spPr>
          <a:xfrm>
            <a:off x="7240085" y="2296103"/>
            <a:ext cx="1643319" cy="8504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5E0574-3915-49EF-AEF8-500FFF6E89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9575" y="1121589"/>
            <a:ext cx="1743844" cy="6903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E1D712-C2CB-4907-8EB6-F822D4E47B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501"/>
          <a:stretch/>
        </p:blipFill>
        <p:spPr>
          <a:xfrm>
            <a:off x="9987607" y="2178748"/>
            <a:ext cx="1619275" cy="8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11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A527B-9EF9-4C7D-B440-C42F781E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369" y="562333"/>
            <a:ext cx="10563406" cy="850443"/>
          </a:xfrm>
        </p:spPr>
        <p:txBody>
          <a:bodyPr/>
          <a:lstStyle/>
          <a:p>
            <a:r>
              <a:rPr lang="en-GB" dirty="0"/>
              <a:t>Agile process implementation</a:t>
            </a:r>
            <a:endParaRPr lang="en-I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2F0047-9750-4E19-9FA9-D73B34143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33" y="1556792"/>
            <a:ext cx="7492633" cy="49747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EC4D1F-E6F7-4101-B202-E73D7B46FE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7874" y="5013176"/>
            <a:ext cx="1828924" cy="1132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559DB-F6D8-4EFE-9BFC-8478288B0C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0730" y="3584181"/>
            <a:ext cx="1243213" cy="492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8A2D21-2997-4137-BE8B-1016A80FC0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826" y="2786033"/>
            <a:ext cx="1293020" cy="511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6FF678-6426-4FCC-9252-A2F0C6C1CD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832" y="1712801"/>
            <a:ext cx="697009" cy="557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F6C6C6-3FAA-43F4-8A5E-6FACC03E6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9340" y="4362764"/>
            <a:ext cx="1265993" cy="5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46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01CA7F-4E40-4E47-B302-235D21E4FA7B}"/>
              </a:ext>
            </a:extLst>
          </p:cNvPr>
          <p:cNvSpPr/>
          <p:nvPr/>
        </p:nvSpPr>
        <p:spPr>
          <a:xfrm>
            <a:off x="0" y="1268760"/>
            <a:ext cx="12198350" cy="5589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2FB98-0BC6-421F-B9E7-60EA82CEB7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Our agenda based on your priorities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5879F-7ABA-4898-9082-61B879BC2D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72A0B5-1A62-4193-84F9-111AA6E1008D}"/>
              </a:ext>
            </a:extLst>
          </p:cNvPr>
          <p:cNvGrpSpPr/>
          <p:nvPr/>
        </p:nvGrpSpPr>
        <p:grpSpPr>
          <a:xfrm>
            <a:off x="381672" y="1412776"/>
            <a:ext cx="11490347" cy="4929420"/>
            <a:chOff x="381672" y="1412776"/>
            <a:chExt cx="11490347" cy="4929420"/>
          </a:xfrm>
        </p:grpSpPr>
        <p:pic>
          <p:nvPicPr>
            <p:cNvPr id="7" name="Picture 6" descr="A close up of a keyboard&#10;&#10;Description automatically generated">
              <a:extLst>
                <a:ext uri="{FF2B5EF4-FFF2-40B4-BE49-F238E27FC236}">
                  <a16:creationId xmlns:a16="http://schemas.microsoft.com/office/drawing/2014/main" id="{6EDD8E06-1AE0-4A43-BA0E-2A1EA8B9D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72" y="1412776"/>
              <a:ext cx="11490347" cy="4929420"/>
            </a:xfrm>
            <a:prstGeom prst="rect">
              <a:avLst/>
            </a:prstGeom>
          </p:spPr>
        </p:pic>
        <p:pic>
          <p:nvPicPr>
            <p:cNvPr id="8" name="Picture 2" descr="Image result for turkish airlines logo">
              <a:extLst>
                <a:ext uri="{FF2B5EF4-FFF2-40B4-BE49-F238E27FC236}">
                  <a16:creationId xmlns:a16="http://schemas.microsoft.com/office/drawing/2014/main" id="{0E6A86B8-15E1-4925-AE17-84F74F36D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979" y="5715000"/>
              <a:ext cx="627196" cy="627196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028" name="Picture 4" descr="static.lindt.com.au/fileadmin/user_upload/austr...">
            <a:extLst>
              <a:ext uri="{FF2B5EF4-FFF2-40B4-BE49-F238E27FC236}">
                <a16:creationId xmlns:a16="http://schemas.microsoft.com/office/drawing/2014/main" id="{6209F2E1-C5ED-4811-ABEA-18973F08D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655" y="5875230"/>
            <a:ext cx="758350" cy="30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178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A527B-9EF9-4C7D-B440-C42F781E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369" y="562332"/>
            <a:ext cx="4229678" cy="2578635"/>
          </a:xfrm>
        </p:spPr>
        <p:txBody>
          <a:bodyPr>
            <a:normAutofit/>
          </a:bodyPr>
          <a:lstStyle/>
          <a:p>
            <a:r>
              <a:rPr lang="en-GB" dirty="0"/>
              <a:t>Future investment curve fairly flat </a:t>
            </a:r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FE436C4-CDD1-40AB-B92D-22A40B98E8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7550" y="6295667"/>
            <a:ext cx="10566400" cy="373421"/>
          </a:xfrm>
        </p:spPr>
        <p:txBody>
          <a:bodyPr>
            <a:normAutofit/>
          </a:bodyPr>
          <a:lstStyle/>
          <a:p>
            <a:r>
              <a:rPr lang="en-GB" sz="1000" b="1" dirty="0">
                <a:solidFill>
                  <a:schemeClr val="tx1"/>
                </a:solidFill>
              </a:rPr>
              <a:t>Q: Do you expect to increase investment in marketing operations over the next 3 years?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Source: WFA &amp; Flock online survey March 2020. Base: 30 companies. </a:t>
            </a:r>
            <a:r>
              <a:rPr lang="en-GB" sz="1000" dirty="0">
                <a:solidFill>
                  <a:schemeClr val="tx2"/>
                </a:solidFill>
              </a:rPr>
              <a:t>Note: no respondents said ‘decrease significantly or ‘increase significantly’ </a:t>
            </a:r>
            <a:endParaRPr lang="en-IE" sz="1000" dirty="0">
              <a:solidFill>
                <a:schemeClr val="tx2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9570D8D-2D01-4F24-8089-A14D22ADA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1103" y="692696"/>
            <a:ext cx="5136794" cy="517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83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AE4F737-28C9-4625-B2D4-EFAAE20D10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5491780"/>
              </p:ext>
            </p:extLst>
          </p:nvPr>
        </p:nvGraphicFramePr>
        <p:xfrm>
          <a:off x="554559" y="1817439"/>
          <a:ext cx="10563753" cy="5040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BAD7-9102-4256-9BF7-7BC732968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369" y="562333"/>
            <a:ext cx="10563406" cy="706427"/>
          </a:xfrm>
          <a:noFill/>
        </p:spPr>
        <p:txBody>
          <a:bodyPr/>
          <a:lstStyle/>
          <a:p>
            <a:r>
              <a:rPr lang="en-GB" dirty="0"/>
              <a:t>Flock’s top tips for marketing operations </a:t>
            </a:r>
          </a:p>
        </p:txBody>
      </p:sp>
    </p:spTree>
    <p:extLst>
      <p:ext uri="{BB962C8B-B14F-4D97-AF65-F5344CB8AC3E}">
        <p14:creationId xmlns:p14="http://schemas.microsoft.com/office/powerpoint/2010/main" val="4197049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236CCA-8DEF-4F46-BFA9-B15E7BEB6A6E}"/>
              </a:ext>
            </a:extLst>
          </p:cNvPr>
          <p:cNvSpPr/>
          <p:nvPr/>
        </p:nvSpPr>
        <p:spPr>
          <a:xfrm>
            <a:off x="10851703" y="6093296"/>
            <a:ext cx="1346647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5D68D-87B5-47C3-B775-0FD200F8C9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wfanet.org/</a:t>
            </a:r>
            <a:r>
              <a:rPr lang="en-GB" sz="3200" dirty="0" err="1"/>
              <a:t>marketingoperations</a:t>
            </a:r>
            <a:endParaRPr lang="en-IE" sz="3200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2273606-035A-4FAE-8C57-294963248CE0}"/>
              </a:ext>
            </a:extLst>
          </p:cNvPr>
          <p:cNvSpPr txBox="1">
            <a:spLocks/>
          </p:cNvSpPr>
          <p:nvPr/>
        </p:nvSpPr>
        <p:spPr>
          <a:xfrm>
            <a:off x="649163" y="1700808"/>
            <a:ext cx="5450011" cy="4616896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panose="020B0604020202020204" pitchFamily="34" charset="0"/>
              <a:buNone/>
              <a:defRPr sz="2000" b="0" i="0" kern="1200" baseline="0">
                <a:solidFill>
                  <a:srgbClr val="1E1E1E"/>
                </a:solidFill>
                <a:latin typeface="Jungka" panose="00000500000000000000" pitchFamily="50" charset="0"/>
                <a:ea typeface="Tahoma" pitchFamily="34" charset="0"/>
                <a:cs typeface="Arial" panose="020B0604020202020204" pitchFamily="34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1" kern="12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None/>
              <a:defRPr sz="1600" kern="12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A722F4A-BD4B-4C38-9EFD-A87B0C979A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8344" y="6272172"/>
            <a:ext cx="10566400" cy="373421"/>
          </a:xfrm>
        </p:spPr>
        <p:txBody>
          <a:bodyPr>
            <a:normAutofit/>
          </a:bodyPr>
          <a:lstStyle/>
          <a:p>
            <a:r>
              <a:rPr lang="en-GB" sz="1000" b="1" dirty="0">
                <a:solidFill>
                  <a:schemeClr val="tx1"/>
                </a:solidFill>
              </a:rPr>
              <a:t>Q: Which of the following geographies best describes your area of responsibility? 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Source: WFA &amp; Flock online survey March 2020. Base: 30 companies</a:t>
            </a:r>
            <a:endParaRPr lang="en-I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24E822-093E-4D57-9FD3-4265CAE55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6942">
            <a:off x="7430283" y="695007"/>
            <a:ext cx="3722914" cy="5259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88B60E0-AFAD-4A97-AE1A-DB59A91EBCE9}"/>
              </a:ext>
            </a:extLst>
          </p:cNvPr>
          <p:cNvSpPr txBox="1">
            <a:spLocks/>
          </p:cNvSpPr>
          <p:nvPr/>
        </p:nvSpPr>
        <p:spPr>
          <a:xfrm>
            <a:off x="649163" y="1847866"/>
            <a:ext cx="5832648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200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Simon Francis, </a:t>
            </a:r>
          </a:p>
          <a:p>
            <a:pPr marL="0" indent="0"/>
            <a:r>
              <a:rPr lang="en-GB" sz="2400" dirty="0">
                <a:solidFill>
                  <a:schemeClr val="accent1"/>
                </a:solidFill>
              </a:rPr>
              <a:t>simon.francis@flock-associates.com </a:t>
            </a:r>
          </a:p>
          <a:p>
            <a:pPr marL="0" indent="0"/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/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Florian Voigt, </a:t>
            </a:r>
          </a:p>
          <a:p>
            <a:pPr marL="0" indent="0"/>
            <a:r>
              <a:rPr lang="en-GB" sz="2400" dirty="0">
                <a:solidFill>
                  <a:schemeClr val="accent1"/>
                </a:solidFill>
              </a:rPr>
              <a:t>florian.voigt@flock-associates.com </a:t>
            </a:r>
          </a:p>
          <a:p>
            <a:pPr marL="0" indent="0"/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/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Robert Dreblow, </a:t>
            </a:r>
          </a:p>
          <a:p>
            <a:pPr marL="0" indent="0"/>
            <a:r>
              <a:rPr lang="en-GB" sz="2400" dirty="0">
                <a:solidFill>
                  <a:schemeClr val="accent1"/>
                </a:solidFill>
              </a:rPr>
              <a:t>r.dreblow@wfanet.org </a:t>
            </a:r>
            <a:endParaRPr lang="en-IE" sz="2400" dirty="0">
              <a:solidFill>
                <a:schemeClr val="accent1"/>
              </a:solidFill>
            </a:endParaRPr>
          </a:p>
          <a:p>
            <a:pPr marL="0" indent="0"/>
            <a:endParaRPr lang="en-I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68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727D8E-53D6-4387-A083-3DC515D710DE}"/>
              </a:ext>
            </a:extLst>
          </p:cNvPr>
          <p:cNvSpPr/>
          <p:nvPr/>
        </p:nvSpPr>
        <p:spPr>
          <a:xfrm>
            <a:off x="10851703" y="6165304"/>
            <a:ext cx="767388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ungk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30A191-FCE6-4C89-B748-2A8EDAF604D6}"/>
              </a:ext>
            </a:extLst>
          </p:cNvPr>
          <p:cNvSpPr/>
          <p:nvPr/>
        </p:nvSpPr>
        <p:spPr>
          <a:xfrm>
            <a:off x="0" y="1196752"/>
            <a:ext cx="2282751" cy="4968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ungka"/>
              <a:ea typeface="+mn-ea"/>
              <a:cs typeface="+mn-cs"/>
            </a:endParaRPr>
          </a:p>
        </p:txBody>
      </p:sp>
      <p:pic>
        <p:nvPicPr>
          <p:cNvPr id="1026" name="Picture 2" descr="World map silhouette Royalty Free Vector Image">
            <a:extLst>
              <a:ext uri="{FF2B5EF4-FFF2-40B4-BE49-F238E27FC236}">
                <a16:creationId xmlns:a16="http://schemas.microsoft.com/office/drawing/2014/main" id="{CF87BEFD-A2F2-48F2-A75F-5DEB60703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041" y="260648"/>
            <a:ext cx="10687009" cy="66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18383-2673-439A-A663-016DA1DDB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sz="3100" dirty="0"/>
              <a:t>Global average* budgets down 36% FH, 31% FY</a:t>
            </a:r>
            <a:endParaRPr lang="en-IE" sz="31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3DC94-315F-4BF1-A544-88AAC956B3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151" y="6176360"/>
            <a:ext cx="11014940" cy="572471"/>
          </a:xfrm>
        </p:spPr>
        <p:txBody>
          <a:bodyPr>
            <a:normAutofit/>
          </a:bodyPr>
          <a:lstStyle/>
          <a:p>
            <a:r>
              <a:rPr lang="en-GB" sz="900" dirty="0">
                <a:latin typeface="+mj-lt"/>
              </a:rPr>
              <a:t>*Shows approximate weighted average estimates against our sample.</a:t>
            </a:r>
          </a:p>
          <a:p>
            <a:r>
              <a:rPr lang="en-GB" sz="900" b="1" dirty="0">
                <a:solidFill>
                  <a:srgbClr val="FF003C"/>
                </a:solidFill>
                <a:latin typeface="+mj-lt"/>
              </a:rPr>
              <a:t>Q1: Looking at your first half (Q1&amp;2) 2020 </a:t>
            </a:r>
            <a:r>
              <a:rPr lang="en-GB" sz="900" b="1" u="sng" dirty="0">
                <a:solidFill>
                  <a:srgbClr val="FF003C"/>
                </a:solidFill>
                <a:latin typeface="+mj-lt"/>
              </a:rPr>
              <a:t>media budgets</a:t>
            </a:r>
            <a:r>
              <a:rPr lang="en-GB" sz="900" b="1" dirty="0">
                <a:solidFill>
                  <a:srgbClr val="FF003C"/>
                </a:solidFill>
                <a:latin typeface="+mj-lt"/>
              </a:rPr>
              <a:t>, how do you think these will be impacted? Q2: Looking at your overall (full year) 2020 </a:t>
            </a:r>
            <a:r>
              <a:rPr lang="en-GB" sz="900" b="1" u="sng" dirty="0">
                <a:solidFill>
                  <a:srgbClr val="FF003C"/>
                </a:solidFill>
                <a:latin typeface="+mj-lt"/>
              </a:rPr>
              <a:t>media and marketing budgets</a:t>
            </a:r>
            <a:r>
              <a:rPr lang="en-GB" sz="900" b="1" dirty="0">
                <a:solidFill>
                  <a:srgbClr val="FF003C"/>
                </a:solidFill>
                <a:latin typeface="+mj-lt"/>
              </a:rPr>
              <a:t>…</a:t>
            </a:r>
          </a:p>
          <a:p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Source: WFA Survey on Brands’ response to Covid-19 Crisis, </a:t>
            </a:r>
            <a:r>
              <a:rPr lang="en-GB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April 22-28 2020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; Base: 38 multinational companies in WFA </a:t>
            </a:r>
            <a:r>
              <a:rPr lang="en-GB" sz="900" dirty="0">
                <a:latin typeface="+mj-lt"/>
                <a:hlinkClick r:id="rId4"/>
              </a:rPr>
              <a:t>membership</a:t>
            </a:r>
            <a:r>
              <a:rPr lang="en-GB" sz="900" dirty="0">
                <a:latin typeface="+mj-lt"/>
              </a:rPr>
              <a:t> </a:t>
            </a:r>
          </a:p>
        </p:txBody>
      </p:sp>
      <p:graphicFrame>
        <p:nvGraphicFramePr>
          <p:cNvPr id="2048" name="Chart 2047">
            <a:extLst>
              <a:ext uri="{FF2B5EF4-FFF2-40B4-BE49-F238E27FC236}">
                <a16:creationId xmlns:a16="http://schemas.microsoft.com/office/drawing/2014/main" id="{E2A34750-201F-4B60-A7AA-8378B66FFDEF}"/>
              </a:ext>
            </a:extLst>
          </p:cNvPr>
          <p:cNvGraphicFramePr/>
          <p:nvPr/>
        </p:nvGraphicFramePr>
        <p:xfrm>
          <a:off x="466041" y="1556793"/>
          <a:ext cx="11014940" cy="454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28767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 picture containing table, sitting, blue, green&#10;&#10;Description automatically generated">
            <a:extLst>
              <a:ext uri="{FF2B5EF4-FFF2-40B4-BE49-F238E27FC236}">
                <a16:creationId xmlns:a16="http://schemas.microsoft.com/office/drawing/2014/main" id="{06EA6F42-0CB4-474E-8409-083D28149E5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9055" y="1"/>
            <a:ext cx="7272808" cy="68579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D62F89-68F9-44ED-BF5D-4F6897EBBC6C}"/>
              </a:ext>
            </a:extLst>
          </p:cNvPr>
          <p:cNvSpPr/>
          <p:nvPr/>
        </p:nvSpPr>
        <p:spPr>
          <a:xfrm>
            <a:off x="717370" y="476672"/>
            <a:ext cx="1997429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ungka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13545C-62B9-4EAD-94D9-2B6FB635CA3A}"/>
              </a:ext>
            </a:extLst>
          </p:cNvPr>
          <p:cNvSpPr/>
          <p:nvPr/>
        </p:nvSpPr>
        <p:spPr>
          <a:xfrm>
            <a:off x="482551" y="6446641"/>
            <a:ext cx="101343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Jungka"/>
                <a:ea typeface="+mn-ea"/>
                <a:cs typeface="Arial" charset="0"/>
              </a:rPr>
              <a:t>Source: WFA Survey on Brands’ response to Covid-19 Crisis, </a:t>
            </a: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Jungka"/>
                <a:ea typeface="+mn-ea"/>
                <a:cs typeface="Arial" charset="0"/>
              </a:rPr>
              <a:t>April 22-28 2020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Jungka"/>
                <a:ea typeface="+mn-ea"/>
                <a:cs typeface="Arial" charset="0"/>
              </a:rPr>
              <a:t>; Base: 38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Jungka"/>
                <a:ea typeface="+mn-ea"/>
                <a:cs typeface="Arial" charset="0"/>
              </a:rPr>
              <a:t>multi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ungka"/>
                <a:ea typeface="+mn-ea"/>
                <a:cs typeface="Arial" charset="0"/>
              </a:rPr>
              <a:t>national companies in WFA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3C"/>
                </a:solidFill>
                <a:effectLst/>
                <a:uLnTx/>
                <a:uFillTx/>
                <a:latin typeface="Jungka"/>
                <a:ea typeface="+mn-ea"/>
                <a:cs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membership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3C"/>
                </a:solidFill>
                <a:effectLst/>
                <a:uLnTx/>
                <a:uFillTx/>
                <a:latin typeface="Jungka"/>
                <a:ea typeface="+mn-ea"/>
                <a:cs typeface="Arial" charset="0"/>
              </a:rPr>
              <a:t> 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C49F846-D6C0-4312-960E-AA3BA0E85F4B}"/>
              </a:ext>
            </a:extLst>
          </p:cNvPr>
          <p:cNvSpPr txBox="1">
            <a:spLocks/>
          </p:cNvSpPr>
          <p:nvPr/>
        </p:nvSpPr>
        <p:spPr>
          <a:xfrm>
            <a:off x="563956" y="2417540"/>
            <a:ext cx="4301686" cy="2304256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2400" b="1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Jungka"/>
                <a:cs typeface="Arial" charset="0"/>
              </a:rPr>
              <a:t>84% agree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Jungka"/>
                <a:cs typeface="Arial" charset="0"/>
              </a:rPr>
              <a:t>‘this is an opportunity to rethink everything in terms of our marketing organisation’</a:t>
            </a:r>
            <a:endParaRPr kumimoji="0" lang="en-IE" sz="32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Jungka"/>
              <a:cs typeface="Arial" charset="0"/>
            </a:endParaRPr>
          </a:p>
        </p:txBody>
      </p:sp>
      <p:pic>
        <p:nvPicPr>
          <p:cNvPr id="7" name="Picture 6" descr="C:\Users\c.cristache\Desktop\wfa_logotype_horizontal.png">
            <a:extLst>
              <a:ext uri="{FF2B5EF4-FFF2-40B4-BE49-F238E27FC236}">
                <a16:creationId xmlns:a16="http://schemas.microsoft.com/office/drawing/2014/main" id="{D58586D6-AE84-4198-939D-247F961B8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59058" y="6348498"/>
            <a:ext cx="381571" cy="36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837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AD8B57-A2C6-4353-B2C9-543D114B47D1}"/>
              </a:ext>
            </a:extLst>
          </p:cNvPr>
          <p:cNvSpPr/>
          <p:nvPr/>
        </p:nvSpPr>
        <p:spPr>
          <a:xfrm>
            <a:off x="10707687" y="6237312"/>
            <a:ext cx="1490663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398E4-4475-442E-9A3D-829FF60F9C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137">
            <a:off x="5163061" y="825484"/>
            <a:ext cx="5121393" cy="511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7B008-8D79-4808-A68A-BC9EA828A6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wfanet.org/</a:t>
            </a:r>
            <a:r>
              <a:rPr lang="en-GB" dirty="0" err="1"/>
              <a:t>motf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846D4-1A90-4296-A103-362C97ADF3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77775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E2906C-2A4A-448A-B128-D04930CC2E9B}"/>
              </a:ext>
            </a:extLst>
          </p:cNvPr>
          <p:cNvSpPr/>
          <p:nvPr/>
        </p:nvSpPr>
        <p:spPr>
          <a:xfrm>
            <a:off x="10851703" y="6200420"/>
            <a:ext cx="771792" cy="615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0C0744-0205-414F-AC31-E9084E2AC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99" y="1827125"/>
            <a:ext cx="4988848" cy="498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17369" y="562333"/>
            <a:ext cx="11142446" cy="800609"/>
          </a:xfrm>
        </p:spPr>
        <p:txBody>
          <a:bodyPr>
            <a:normAutofit/>
          </a:bodyPr>
          <a:lstStyle/>
          <a:p>
            <a:r>
              <a:rPr lang="en-GB" dirty="0"/>
              <a:t>The search for the ‘unicorn marketer’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FD608EFA-6A9B-4020-8F91-281CC33247D8}"/>
              </a:ext>
            </a:extLst>
          </p:cNvPr>
          <p:cNvSpPr txBox="1">
            <a:spLocks/>
          </p:cNvSpPr>
          <p:nvPr/>
        </p:nvSpPr>
        <p:spPr>
          <a:xfrm>
            <a:off x="770583" y="1340768"/>
            <a:ext cx="10945216" cy="462862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panose="020B0604020202020204" pitchFamily="34" charset="0"/>
              <a:buNone/>
              <a:defRPr sz="2000" b="0" i="0" kern="1200" baseline="0">
                <a:solidFill>
                  <a:srgbClr val="1E1E1E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1" kern="12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None/>
              <a:defRPr sz="1600" kern="12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Ultimately, the ideal marketer is a ‘Da Vinci in aggregate’ – combining the strengths of both ‘left’ and ‘right-brained’ individuals into one, but as such probably doesn’t exist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94CA2-B841-47AD-8956-DC422BEF9160}"/>
              </a:ext>
            </a:extLst>
          </p:cNvPr>
          <p:cNvSpPr txBox="1"/>
          <p:nvPr/>
        </p:nvSpPr>
        <p:spPr>
          <a:xfrm>
            <a:off x="98079" y="2598900"/>
            <a:ext cx="396874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Both 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data literate </a:t>
            </a:r>
            <a:r>
              <a:rPr lang="en-US" sz="2000" b="1" dirty="0">
                <a:latin typeface="+mn-lt"/>
              </a:rPr>
              <a:t>and 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creative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599CF-D678-4E76-BBAB-0D365634632B}"/>
              </a:ext>
            </a:extLst>
          </p:cNvPr>
          <p:cNvSpPr txBox="1"/>
          <p:nvPr/>
        </p:nvSpPr>
        <p:spPr>
          <a:xfrm>
            <a:off x="90423" y="3849057"/>
            <a:ext cx="370449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Experts in marketing</a:t>
            </a:r>
            <a:r>
              <a:rPr lang="en-US" sz="2000" b="1" dirty="0">
                <a:latin typeface="+mn-lt"/>
              </a:rPr>
              <a:t>, but with 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general business acumen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27D0F-228C-4266-B20E-25DFD3D8713C}"/>
              </a:ext>
            </a:extLst>
          </p:cNvPr>
          <p:cNvSpPr txBox="1"/>
          <p:nvPr/>
        </p:nvSpPr>
        <p:spPr>
          <a:xfrm>
            <a:off x="1025174" y="5345674"/>
            <a:ext cx="311268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Diverse, inclusive </a:t>
            </a:r>
            <a:r>
              <a:rPr lang="en-US" sz="2000" b="1" dirty="0">
                <a:latin typeface="+mn-lt"/>
              </a:rPr>
              <a:t>and 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collaborative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8DEFD3-31CB-496D-9265-819FFD70EE75}"/>
              </a:ext>
            </a:extLst>
          </p:cNvPr>
          <p:cNvSpPr txBox="1"/>
          <p:nvPr/>
        </p:nvSpPr>
        <p:spPr>
          <a:xfrm>
            <a:off x="8208641" y="4797582"/>
            <a:ext cx="357916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Technical and logical</a:t>
            </a:r>
            <a:r>
              <a:rPr lang="en-US" sz="2000" b="1" dirty="0">
                <a:latin typeface="+mn-lt"/>
              </a:rPr>
              <a:t>, whilst also 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empathetic and ethical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9FC0D5-F46D-4C10-9D5F-1FA25B269D50}"/>
              </a:ext>
            </a:extLst>
          </p:cNvPr>
          <p:cNvSpPr txBox="1"/>
          <p:nvPr/>
        </p:nvSpPr>
        <p:spPr>
          <a:xfrm>
            <a:off x="8162160" y="3121223"/>
            <a:ext cx="357916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Possessing 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strong leadership </a:t>
            </a:r>
            <a:r>
              <a:rPr lang="en-US" sz="2000" b="1" dirty="0">
                <a:solidFill>
                  <a:schemeClr val="accent1"/>
                </a:solidFill>
                <a:latin typeface="+mn-lt"/>
              </a:rPr>
              <a:t>skills </a:t>
            </a:r>
            <a:r>
              <a:rPr lang="en-US" sz="2000" b="1" dirty="0">
                <a:latin typeface="+mn-lt"/>
              </a:rPr>
              <a:t>and 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entrepreneurial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3CCCE22-1D67-47AE-B1D0-3A445778C5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65231" y="6309320"/>
            <a:ext cx="506552" cy="414962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793E84D-CEB8-4B5B-90F8-7B80692209AE}"/>
              </a:ext>
            </a:extLst>
          </p:cNvPr>
          <p:cNvSpPr txBox="1">
            <a:spLocks/>
          </p:cNvSpPr>
          <p:nvPr/>
        </p:nvSpPr>
        <p:spPr>
          <a:xfrm>
            <a:off x="213313" y="6453336"/>
            <a:ext cx="10134334" cy="21602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200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+mj-lt"/>
                <a:ea typeface="Arial" panose="020B0604020202020204" pitchFamily="34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2">
                    <a:lumMod val="10000"/>
                  </a:schemeClr>
                </a:solidFill>
              </a:rPr>
              <a:t>Source: 2CV WFA 2020 research amongst 683 senior marketers in 31 markets</a:t>
            </a:r>
          </a:p>
          <a:p>
            <a:r>
              <a:rPr lang="en-GB" sz="800" b="1" dirty="0">
                <a:solidFill>
                  <a:schemeClr val="bg2">
                    <a:lumMod val="10000"/>
                  </a:schemeClr>
                </a:solidFill>
              </a:rPr>
              <a:t>www.wfanet.org/motf</a:t>
            </a:r>
          </a:p>
          <a:p>
            <a:endParaRPr lang="en-US" sz="8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10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236CCA-8DEF-4F46-BFA9-B15E7BEB6A6E}"/>
              </a:ext>
            </a:extLst>
          </p:cNvPr>
          <p:cNvSpPr/>
          <p:nvPr/>
        </p:nvSpPr>
        <p:spPr>
          <a:xfrm>
            <a:off x="10851703" y="6093296"/>
            <a:ext cx="1346647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5D68D-87B5-47C3-B775-0FD200F8C9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Wfanet.org/</a:t>
            </a:r>
            <a:r>
              <a:rPr lang="en-GB" sz="2400" dirty="0" err="1"/>
              <a:t>marketingoperations</a:t>
            </a:r>
            <a:endParaRPr lang="en-IE" sz="2400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2273606-035A-4FAE-8C57-294963248CE0}"/>
              </a:ext>
            </a:extLst>
          </p:cNvPr>
          <p:cNvSpPr txBox="1">
            <a:spLocks/>
          </p:cNvSpPr>
          <p:nvPr/>
        </p:nvSpPr>
        <p:spPr>
          <a:xfrm>
            <a:off x="649163" y="1700808"/>
            <a:ext cx="5450011" cy="4616896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panose="020B0604020202020204" pitchFamily="34" charset="0"/>
              <a:buNone/>
              <a:defRPr sz="2000" b="0" i="0" kern="1200" baseline="0">
                <a:solidFill>
                  <a:srgbClr val="1E1E1E"/>
                </a:solidFill>
                <a:latin typeface="Jungka" panose="00000500000000000000" pitchFamily="50" charset="0"/>
                <a:ea typeface="Tahoma" pitchFamily="34" charset="0"/>
                <a:cs typeface="Arial" panose="020B0604020202020204" pitchFamily="34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1" kern="12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None/>
              <a:defRPr sz="1600" kern="1200">
                <a:solidFill>
                  <a:srgbClr val="1E1E1E"/>
                </a:solidFill>
                <a:latin typeface="+mn-lt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A722F4A-BD4B-4C38-9EFD-A87B0C979A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8344" y="6272172"/>
            <a:ext cx="10566400" cy="373421"/>
          </a:xfrm>
        </p:spPr>
        <p:txBody>
          <a:bodyPr>
            <a:normAutofit/>
          </a:bodyPr>
          <a:lstStyle/>
          <a:p>
            <a:r>
              <a:rPr lang="en-GB" sz="1000" b="1" dirty="0">
                <a:solidFill>
                  <a:schemeClr val="tx1"/>
                </a:solidFill>
              </a:rPr>
              <a:t>Q: Which of the following geographies best describes your area of responsibility? 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Source: WFA &amp; Flock online survey March 2020. Base: 30 companies</a:t>
            </a:r>
            <a:endParaRPr lang="en-I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8F93ADF-75B6-496F-A050-159452500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861" y="1566808"/>
            <a:ext cx="4371989" cy="43140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24E822-093E-4D57-9FD3-4265CAE55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6942">
            <a:off x="6678600" y="113162"/>
            <a:ext cx="4581924" cy="647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79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24EA83B-DDD1-4505-96B2-D8A372B5D3E8}"/>
              </a:ext>
            </a:extLst>
          </p:cNvPr>
          <p:cNvSpPr txBox="1">
            <a:spLocks/>
          </p:cNvSpPr>
          <p:nvPr/>
        </p:nvSpPr>
        <p:spPr>
          <a:xfrm>
            <a:off x="719998" y="1952856"/>
            <a:ext cx="6963353" cy="421244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Font typeface="Arial" charset="0"/>
              <a:defRPr sz="20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00000"/>
              <a:buFont typeface="+mj-lt"/>
              <a:buAutoNum type="arabicPeriod"/>
              <a:defRPr sz="1800" b="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SzPct val="150000"/>
              <a:buFont typeface="Arial" charset="0"/>
              <a:buChar char="•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Courier New" charset="0"/>
              <a:buChar char="o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3C"/>
              </a:buClr>
              <a:buFont typeface="Arial" charset="0"/>
              <a:buChar char="»"/>
              <a:defRPr sz="1600" kern="1200">
                <a:solidFill>
                  <a:srgbClr val="1E1E1E"/>
                </a:solidFill>
                <a:latin typeface="+mn-lt"/>
                <a:ea typeface="Jungka" panose="00000500000000000000" pitchFamily="50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ungk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E000A"/>
              </a:buClr>
              <a:buSzTx/>
              <a:buFont typeface="Arial" charset="0"/>
              <a:buNone/>
              <a:tabLst/>
              <a:defRPr/>
            </a:pPr>
            <a:endParaRPr kumimoji="0" lang="en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ungka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5BC4CA-BA43-4B62-A4F0-3A8D30405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 to you…</a:t>
            </a:r>
            <a:endParaRPr lang="en-I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7B69A6-BF99-40D7-ACC1-D16196D50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05052123"/>
      </p:ext>
    </p:extLst>
  </p:cSld>
  <p:clrMapOvr>
    <a:masterClrMapping/>
  </p:clrMapOvr>
</p:sld>
</file>

<file path=ppt/theme/theme1.xml><?xml version="1.0" encoding="utf-8"?>
<a:theme xmlns:a="http://schemas.openxmlformats.org/drawingml/2006/main" name="PPT Template 2017">
  <a:themeElements>
    <a:clrScheme name="Custom 2">
      <a:dk1>
        <a:srgbClr val="1E1E1E"/>
      </a:dk1>
      <a:lt1>
        <a:srgbClr val="FFFFFF"/>
      </a:lt1>
      <a:dk2>
        <a:srgbClr val="FF003C"/>
      </a:dk2>
      <a:lt2>
        <a:srgbClr val="E6E6E6"/>
      </a:lt2>
      <a:accent1>
        <a:srgbClr val="FF003C"/>
      </a:accent1>
      <a:accent2>
        <a:srgbClr val="464646"/>
      </a:accent2>
      <a:accent3>
        <a:srgbClr val="00D6EB"/>
      </a:accent3>
      <a:accent4>
        <a:srgbClr val="9514FF"/>
      </a:accent4>
      <a:accent5>
        <a:srgbClr val="FFC502"/>
      </a:accent5>
      <a:accent6>
        <a:srgbClr val="FF387F"/>
      </a:accent6>
      <a:hlink>
        <a:srgbClr val="FF003C"/>
      </a:hlink>
      <a:folHlink>
        <a:srgbClr val="1E1E1E"/>
      </a:folHlink>
    </a:clrScheme>
    <a:fontScheme name="Jungka">
      <a:majorFont>
        <a:latin typeface="Jungka"/>
        <a:ea typeface=""/>
        <a:cs typeface=""/>
      </a:majorFont>
      <a:minorFont>
        <a:latin typeface="Jungk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3C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square" lIns="0" tIns="0" rIns="0" bIns="0" rtlCol="0">
        <a:spAutoFit/>
      </a:bodyPr>
      <a:lstStyle>
        <a:defPPr>
          <a:defRPr sz="16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FA PPT Template Jungka with page numbers.potx" id="{4282AC10-267B-444D-B674-6A80D9306BE1}" vid="{2E647A2A-651D-4FBC-834C-E4DB7B10E0A6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1E1E1E"/>
      </a:dk1>
      <a:lt1>
        <a:srgbClr val="FFFFFF"/>
      </a:lt1>
      <a:dk2>
        <a:srgbClr val="FF003C"/>
      </a:dk2>
      <a:lt2>
        <a:srgbClr val="E6E6E6"/>
      </a:lt2>
      <a:accent1>
        <a:srgbClr val="FF003C"/>
      </a:accent1>
      <a:accent2>
        <a:srgbClr val="464646"/>
      </a:accent2>
      <a:accent3>
        <a:srgbClr val="00D6EB"/>
      </a:accent3>
      <a:accent4>
        <a:srgbClr val="9514FF"/>
      </a:accent4>
      <a:accent5>
        <a:srgbClr val="FFC502"/>
      </a:accent5>
      <a:accent6>
        <a:srgbClr val="FF387F"/>
      </a:accent6>
      <a:hlink>
        <a:srgbClr val="FF003C"/>
      </a:hlink>
      <a:folHlink>
        <a:srgbClr val="1E1E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DC3411FE5D0549AB3737C8B7C0C181" ma:contentTypeVersion="12" ma:contentTypeDescription="Create a new document." ma:contentTypeScope="" ma:versionID="5bb71ec1f83a24b82fbf58f9308d3764">
  <xsd:schema xmlns:xsd="http://www.w3.org/2001/XMLSchema" xmlns:xs="http://www.w3.org/2001/XMLSchema" xmlns:p="http://schemas.microsoft.com/office/2006/metadata/properties" xmlns:ns2="21ec640b-e5e5-4c54-91de-af1241c1adf9" xmlns:ns3="f725c7d4-f2cc-405f-ab3e-c98fce8c4809" targetNamespace="http://schemas.microsoft.com/office/2006/metadata/properties" ma:root="true" ma:fieldsID="c9a8bafb6623b2ff99dc76fb2de592cd" ns2:_="" ns3:_="">
    <xsd:import namespace="21ec640b-e5e5-4c54-91de-af1241c1adf9"/>
    <xsd:import namespace="f725c7d4-f2cc-405f-ab3e-c98fce8c48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ec640b-e5e5-4c54-91de-af1241c1ad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25c7d4-f2cc-405f-ab3e-c98fce8c480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725c7d4-f2cc-405f-ab3e-c98fce8c4809">
      <UserInfo>
        <DisplayName>Simon Francis</DisplayName>
        <AccountId>27</AccountId>
        <AccountType/>
      </UserInfo>
      <UserInfo>
        <DisplayName>Florian Voigt</DisplayName>
        <AccountId>87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6223285-732E-40A0-9B81-5DA959C4FF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ec640b-e5e5-4c54-91de-af1241c1adf9"/>
    <ds:schemaRef ds:uri="f725c7d4-f2cc-405f-ab3e-c98fce8c48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39390E-2791-42DB-AB3D-F9C871AC62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6CF18D-659A-41FA-ADEA-C0AF8845093A}">
  <ds:schemaRefs>
    <ds:schemaRef ds:uri="http://schemas.microsoft.com/office/2006/metadata/properties"/>
    <ds:schemaRef ds:uri="http://schemas.microsoft.com/office/infopath/2007/PartnerControls"/>
    <ds:schemaRef ds:uri="85fec01d-c8a7-4c39-9512-d31e26ce86db"/>
    <ds:schemaRef ds:uri="f725c7d4-f2cc-405f-ab3e-c98fce8c480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1276</Words>
  <Application>Microsoft Office PowerPoint</Application>
  <PresentationFormat>Custom</PresentationFormat>
  <Paragraphs>170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Trebuchet MS</vt:lpstr>
      <vt:lpstr>Courier New</vt:lpstr>
      <vt:lpstr>Arial</vt:lpstr>
      <vt:lpstr>Yu Gothic UI Semilight</vt:lpstr>
      <vt:lpstr>Tahoma</vt:lpstr>
      <vt:lpstr>Yu Gothic UI Semibold</vt:lpstr>
      <vt:lpstr>Jungka</vt:lpstr>
      <vt:lpstr>PPT Template 2017</vt:lpstr>
      <vt:lpstr>Marketing Operations in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 to you…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webinar will begin shortly…</dc:title>
  <dc:creator>Robert Dreblow</dc:creator>
  <cp:lastModifiedBy>Robert Dreblow</cp:lastModifiedBy>
  <cp:revision>79</cp:revision>
  <cp:lastPrinted>2020-05-20T12:53:52Z</cp:lastPrinted>
  <dcterms:created xsi:type="dcterms:W3CDTF">2020-05-19T16:49:59Z</dcterms:created>
  <dcterms:modified xsi:type="dcterms:W3CDTF">2020-06-03T07:56:31Z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0x010100A9DC3411FE5D0549AB3737C8B7C0C181</vt:lpwstr>
  </property>
</Properties>
</file>