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handoutMasterIdLst>
    <p:handoutMasterId r:id="rId27"/>
  </p:handoutMasterIdLst>
  <p:sldIdLst>
    <p:sldId id="331" r:id="rId5"/>
    <p:sldId id="332" r:id="rId6"/>
    <p:sldId id="374" r:id="rId7"/>
    <p:sldId id="355" r:id="rId8"/>
    <p:sldId id="356" r:id="rId9"/>
    <p:sldId id="357" r:id="rId10"/>
    <p:sldId id="359" r:id="rId11"/>
    <p:sldId id="365" r:id="rId12"/>
    <p:sldId id="360" r:id="rId13"/>
    <p:sldId id="376" r:id="rId14"/>
    <p:sldId id="358" r:id="rId15"/>
    <p:sldId id="361" r:id="rId16"/>
    <p:sldId id="363" r:id="rId17"/>
    <p:sldId id="371" r:id="rId18"/>
    <p:sldId id="364" r:id="rId19"/>
    <p:sldId id="367" r:id="rId20"/>
    <p:sldId id="373" r:id="rId21"/>
    <p:sldId id="372" r:id="rId22"/>
    <p:sldId id="375" r:id="rId23"/>
    <p:sldId id="368" r:id="rId24"/>
    <p:sldId id="354" r:id="rId25"/>
  </p:sldIdLst>
  <p:sldSz cx="12198350" cy="6858000"/>
  <p:notesSz cx="6858000" cy="9144000"/>
  <p:embeddedFontLst>
    <p:embeddedFont>
      <p:font typeface="Jungka" panose="00000500000000000000" pitchFamily="50" charset="0"/>
      <p:regular r:id="rId28"/>
      <p:italic r:id="rId29"/>
    </p:embeddedFont>
    <p:embeddedFont>
      <p:font typeface="Tahoma" panose="020B0604030504040204" pitchFamily="34" charset="0"/>
      <p:regular r:id="rId30"/>
      <p:bold r:id="rId31"/>
    </p:embeddedFont>
    <p:embeddedFont>
      <p:font typeface="Times" panose="02020603050405020304" pitchFamily="18" charset="0"/>
      <p:regular r:id="rId32"/>
      <p:bold r:id="rId33"/>
      <p:italic r:id="rId34"/>
      <p:boldItalic r:id="rId35"/>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577D03"/>
    <a:srgbClr val="0066FF"/>
    <a:srgbClr val="FF003C"/>
    <a:srgbClr val="F2FED6"/>
    <a:srgbClr val="CCFF99"/>
    <a:srgbClr val="FF9966"/>
    <a:srgbClr val="E6E6E6"/>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85" autoAdjust="0"/>
    <p:restoredTop sz="74501" autoAdjust="0"/>
  </p:normalViewPr>
  <p:slideViewPr>
    <p:cSldViewPr>
      <p:cViewPr>
        <p:scale>
          <a:sx n="75" d="100"/>
          <a:sy n="75" d="100"/>
        </p:scale>
        <p:origin x="1074" y="282"/>
      </p:cViewPr>
      <p:guideLst>
        <p:guide orient="horz" pos="2160"/>
        <p:guide pos="3842"/>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69" d="100"/>
          <a:sy n="69" d="100"/>
        </p:scale>
        <p:origin x="1713"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75829048670231"/>
          <c:y val="6.583507032408735E-2"/>
          <c:w val="0.47906341590455392"/>
          <c:h val="0.91876794134156747"/>
        </c:manualLayout>
      </c:layout>
      <c:barChart>
        <c:barDir val="bar"/>
        <c:grouping val="percentStacked"/>
        <c:varyColors val="0"/>
        <c:ser>
          <c:idx val="0"/>
          <c:order val="0"/>
          <c:tx>
            <c:strRef>
              <c:f>Sheet1!$B$1</c:f>
              <c:strCache>
                <c:ptCount val="1"/>
                <c:pt idx="0">
                  <c:v>Critical to function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Marketing strategy</c:v>
                </c:pt>
                <c:pt idx="1">
                  <c:v>Campaign management (process)</c:v>
                </c:pt>
                <c:pt idx="2">
                  <c:v>Production</c:v>
                </c:pt>
                <c:pt idx="3">
                  <c:v>Data management, systems, and technology (stack)</c:v>
                </c:pt>
                <c:pt idx="4">
                  <c:v>Marketing and campaign process development and implementation</c:v>
                </c:pt>
                <c:pt idx="5">
                  <c:v>People: capabilities development</c:v>
                </c:pt>
                <c:pt idx="6">
                  <c:v>Budget planning</c:v>
                </c:pt>
                <c:pt idx="7">
                  <c:v>KPIs and campaign effectiveness (performance marketing)</c:v>
                </c:pt>
                <c:pt idx="8">
                  <c:v>Agency &amp; partner management</c:v>
                </c:pt>
              </c:strCache>
            </c:strRef>
          </c:cat>
          <c:val>
            <c:numRef>
              <c:f>Sheet1!$B$2:$B$10</c:f>
              <c:numCache>
                <c:formatCode>0%</c:formatCode>
                <c:ptCount val="9"/>
                <c:pt idx="0">
                  <c:v>0.38890000000000002</c:v>
                </c:pt>
                <c:pt idx="1">
                  <c:v>0.44440000000000002</c:v>
                </c:pt>
                <c:pt idx="2">
                  <c:v>0.5</c:v>
                </c:pt>
                <c:pt idx="3">
                  <c:v>0.5</c:v>
                </c:pt>
                <c:pt idx="4">
                  <c:v>0.61109999999999998</c:v>
                </c:pt>
                <c:pt idx="5">
                  <c:v>0.6470999999999999</c:v>
                </c:pt>
                <c:pt idx="6">
                  <c:v>0.72219999999999995</c:v>
                </c:pt>
                <c:pt idx="7">
                  <c:v>0.76469999999999994</c:v>
                </c:pt>
                <c:pt idx="8">
                  <c:v>0.83329999999999993</c:v>
                </c:pt>
              </c:numCache>
            </c:numRef>
          </c:val>
          <c:extLst>
            <c:ext xmlns:c16="http://schemas.microsoft.com/office/drawing/2014/chart" uri="{C3380CC4-5D6E-409C-BE32-E72D297353CC}">
              <c16:uniqueId val="{00000000-19A8-48C2-89A4-E2DACF096475}"/>
            </c:ext>
          </c:extLst>
        </c:ser>
        <c:ser>
          <c:idx val="1"/>
          <c:order val="1"/>
          <c:tx>
            <c:strRef>
              <c:f>Sheet1!$C$1</c:f>
              <c:strCache>
                <c:ptCount val="1"/>
                <c:pt idx="0">
                  <c:v>Secondary importance</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Marketing strategy</c:v>
                </c:pt>
                <c:pt idx="1">
                  <c:v>Campaign management (process)</c:v>
                </c:pt>
                <c:pt idx="2">
                  <c:v>Production</c:v>
                </c:pt>
                <c:pt idx="3">
                  <c:v>Data management, systems, and technology (stack)</c:v>
                </c:pt>
                <c:pt idx="4">
                  <c:v>Marketing and campaign process development and implementation</c:v>
                </c:pt>
                <c:pt idx="5">
                  <c:v>People: capabilities development</c:v>
                </c:pt>
                <c:pt idx="6">
                  <c:v>Budget planning</c:v>
                </c:pt>
                <c:pt idx="7">
                  <c:v>KPIs and campaign effectiveness (performance marketing)</c:v>
                </c:pt>
                <c:pt idx="8">
                  <c:v>Agency &amp; partner management</c:v>
                </c:pt>
              </c:strCache>
            </c:strRef>
          </c:cat>
          <c:val>
            <c:numRef>
              <c:f>Sheet1!$C$2:$C$10</c:f>
              <c:numCache>
                <c:formatCode>0%</c:formatCode>
                <c:ptCount val="9"/>
                <c:pt idx="0">
                  <c:v>0.44440000000000002</c:v>
                </c:pt>
                <c:pt idx="1">
                  <c:v>0.38890000000000002</c:v>
                </c:pt>
                <c:pt idx="2">
                  <c:v>0.22220000000000001</c:v>
                </c:pt>
                <c:pt idx="3">
                  <c:v>0.33329999999999999</c:v>
                </c:pt>
                <c:pt idx="4">
                  <c:v>0.27779999999999999</c:v>
                </c:pt>
                <c:pt idx="5">
                  <c:v>0.23530000000000001</c:v>
                </c:pt>
                <c:pt idx="6">
                  <c:v>0.16669999999999999</c:v>
                </c:pt>
                <c:pt idx="7">
                  <c:v>0.17649999999999999</c:v>
                </c:pt>
                <c:pt idx="8">
                  <c:v>0.1111</c:v>
                </c:pt>
              </c:numCache>
            </c:numRef>
          </c:val>
          <c:extLst>
            <c:ext xmlns:c16="http://schemas.microsoft.com/office/drawing/2014/chart" uri="{C3380CC4-5D6E-409C-BE32-E72D297353CC}">
              <c16:uniqueId val="{00000001-19A8-48C2-89A4-E2DACF096475}"/>
            </c:ext>
          </c:extLst>
        </c:ser>
        <c:ser>
          <c:idx val="2"/>
          <c:order val="2"/>
          <c:tx>
            <c:strRef>
              <c:f>Sheet1!$D$1</c:f>
              <c:strCache>
                <c:ptCount val="1"/>
                <c:pt idx="0">
                  <c:v>Not relevant</c:v>
                </c:pt>
              </c:strCache>
            </c:strRef>
          </c:tx>
          <c:spPr>
            <a:solidFill>
              <a:schemeClr val="tx1">
                <a:lumMod val="50000"/>
                <a:lumOff val="50000"/>
              </a:schemeClr>
            </a:solidFill>
            <a:ln>
              <a:noFill/>
            </a:ln>
            <a:effectLst/>
          </c:spPr>
          <c:invertIfNegative val="0"/>
          <c:dLbls>
            <c:delete val="1"/>
          </c:dLbls>
          <c:cat>
            <c:strRef>
              <c:f>Sheet1!$A$2:$A$10</c:f>
              <c:strCache>
                <c:ptCount val="9"/>
                <c:pt idx="0">
                  <c:v>Marketing strategy</c:v>
                </c:pt>
                <c:pt idx="1">
                  <c:v>Campaign management (process)</c:v>
                </c:pt>
                <c:pt idx="2">
                  <c:v>Production</c:v>
                </c:pt>
                <c:pt idx="3">
                  <c:v>Data management, systems, and technology (stack)</c:v>
                </c:pt>
                <c:pt idx="4">
                  <c:v>Marketing and campaign process development and implementation</c:v>
                </c:pt>
                <c:pt idx="5">
                  <c:v>People: capabilities development</c:v>
                </c:pt>
                <c:pt idx="6">
                  <c:v>Budget planning</c:v>
                </c:pt>
                <c:pt idx="7">
                  <c:v>KPIs and campaign effectiveness (performance marketing)</c:v>
                </c:pt>
                <c:pt idx="8">
                  <c:v>Agency &amp; partner management</c:v>
                </c:pt>
              </c:strCache>
            </c:strRef>
          </c:cat>
          <c:val>
            <c:numRef>
              <c:f>Sheet1!$D$2:$D$10</c:f>
              <c:numCache>
                <c:formatCode>0%</c:formatCode>
                <c:ptCount val="9"/>
                <c:pt idx="0">
                  <c:v>5.5599999999999997E-2</c:v>
                </c:pt>
                <c:pt idx="1">
                  <c:v>0.1111</c:v>
                </c:pt>
                <c:pt idx="2">
                  <c:v>0.16669999999999999</c:v>
                </c:pt>
                <c:pt idx="3">
                  <c:v>5.5599999999999997E-2</c:v>
                </c:pt>
                <c:pt idx="4">
                  <c:v>5.5599999999999997E-2</c:v>
                </c:pt>
                <c:pt idx="5">
                  <c:v>0.1176</c:v>
                </c:pt>
                <c:pt idx="6">
                  <c:v>0.1111</c:v>
                </c:pt>
                <c:pt idx="7">
                  <c:v>5.8799999999999998E-2</c:v>
                </c:pt>
                <c:pt idx="8">
                  <c:v>5.5599999999999997E-2</c:v>
                </c:pt>
              </c:numCache>
            </c:numRef>
          </c:val>
          <c:extLst>
            <c:ext xmlns:c16="http://schemas.microsoft.com/office/drawing/2014/chart" uri="{C3380CC4-5D6E-409C-BE32-E72D297353CC}">
              <c16:uniqueId val="{00000002-19A8-48C2-89A4-E2DACF096475}"/>
            </c:ext>
          </c:extLst>
        </c:ser>
        <c:ser>
          <c:idx val="3"/>
          <c:order val="3"/>
          <c:tx>
            <c:strRef>
              <c:f>Sheet1!$E$1</c:f>
              <c:strCache>
                <c:ptCount val="1"/>
                <c:pt idx="0">
                  <c:v>Not applicable</c:v>
                </c:pt>
              </c:strCache>
            </c:strRef>
          </c:tx>
          <c:spPr>
            <a:solidFill>
              <a:schemeClr val="bg1">
                <a:lumMod val="85000"/>
              </a:schemeClr>
            </a:solidFill>
            <a:ln>
              <a:noFill/>
            </a:ln>
            <a:effectLst/>
          </c:spPr>
          <c:invertIfNegative val="0"/>
          <c:dLbls>
            <c:delete val="1"/>
          </c:dLbls>
          <c:cat>
            <c:strRef>
              <c:f>Sheet1!$A$2:$A$10</c:f>
              <c:strCache>
                <c:ptCount val="9"/>
                <c:pt idx="0">
                  <c:v>Marketing strategy</c:v>
                </c:pt>
                <c:pt idx="1">
                  <c:v>Campaign management (process)</c:v>
                </c:pt>
                <c:pt idx="2">
                  <c:v>Production</c:v>
                </c:pt>
                <c:pt idx="3">
                  <c:v>Data management, systems, and technology (stack)</c:v>
                </c:pt>
                <c:pt idx="4">
                  <c:v>Marketing and campaign process development and implementation</c:v>
                </c:pt>
                <c:pt idx="5">
                  <c:v>People: capabilities development</c:v>
                </c:pt>
                <c:pt idx="6">
                  <c:v>Budget planning</c:v>
                </c:pt>
                <c:pt idx="7">
                  <c:v>KPIs and campaign effectiveness (performance marketing)</c:v>
                </c:pt>
                <c:pt idx="8">
                  <c:v>Agency &amp; partner management</c:v>
                </c:pt>
              </c:strCache>
            </c:strRef>
          </c:cat>
          <c:val>
            <c:numRef>
              <c:f>Sheet1!$E$2:$E$10</c:f>
              <c:numCache>
                <c:formatCode>0%</c:formatCode>
                <c:ptCount val="9"/>
                <c:pt idx="0">
                  <c:v>0.1111</c:v>
                </c:pt>
                <c:pt idx="1">
                  <c:v>5.5599999999999997E-2</c:v>
                </c:pt>
                <c:pt idx="2">
                  <c:v>0.1111</c:v>
                </c:pt>
                <c:pt idx="3">
                  <c:v>0.1111</c:v>
                </c:pt>
                <c:pt idx="4">
                  <c:v>5.5599999999999997E-2</c:v>
                </c:pt>
                <c:pt idx="5">
                  <c:v>0</c:v>
                </c:pt>
                <c:pt idx="6">
                  <c:v>0</c:v>
                </c:pt>
                <c:pt idx="7">
                  <c:v>0</c:v>
                </c:pt>
                <c:pt idx="8">
                  <c:v>0</c:v>
                </c:pt>
              </c:numCache>
            </c:numRef>
          </c:val>
          <c:extLst>
            <c:ext xmlns:c16="http://schemas.microsoft.com/office/drawing/2014/chart" uri="{C3380CC4-5D6E-409C-BE32-E72D297353CC}">
              <c16:uniqueId val="{00000003-19A8-48C2-89A4-E2DACF096475}"/>
            </c:ext>
          </c:extLst>
        </c:ser>
        <c:dLbls>
          <c:dLblPos val="ctr"/>
          <c:showLegendKey val="0"/>
          <c:showVal val="1"/>
          <c:showCatName val="0"/>
          <c:showSerName val="0"/>
          <c:showPercent val="0"/>
          <c:showBubbleSize val="0"/>
        </c:dLbls>
        <c:gapWidth val="150"/>
        <c:overlap val="100"/>
        <c:axId val="905508960"/>
        <c:axId val="905509288"/>
      </c:barChart>
      <c:catAx>
        <c:axId val="905508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5509288"/>
        <c:crosses val="autoZero"/>
        <c:auto val="1"/>
        <c:lblAlgn val="ctr"/>
        <c:lblOffset val="100"/>
        <c:noMultiLvlLbl val="0"/>
      </c:catAx>
      <c:valAx>
        <c:axId val="905509288"/>
        <c:scaling>
          <c:orientation val="minMax"/>
        </c:scaling>
        <c:delete val="1"/>
        <c:axPos val="b"/>
        <c:numFmt formatCode="0%" sourceLinked="1"/>
        <c:majorTickMark val="none"/>
        <c:minorTickMark val="none"/>
        <c:tickLblPos val="nextTo"/>
        <c:crossAx val="905508960"/>
        <c:crosses val="autoZero"/>
        <c:crossBetween val="between"/>
      </c:valAx>
      <c:spPr>
        <a:noFill/>
        <a:ln>
          <a:noFill/>
        </a:ln>
        <a:effectLst/>
      </c:spPr>
    </c:plotArea>
    <c:legend>
      <c:legendPos val="b"/>
      <c:layout>
        <c:manualLayout>
          <c:xMode val="edge"/>
          <c:yMode val="edge"/>
          <c:x val="0.43931566264893962"/>
          <c:y val="0"/>
          <c:w val="0.56068431962926202"/>
          <c:h val="6.39526410563290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dirty="0">
              <a:latin typeface="Jungka" panose="00000500000000000000" pitchFamily="50" charset="0"/>
            </a:endParaRPr>
          </a:p>
        </p:txBody>
      </p:sp>
      <p:sp>
        <p:nvSpPr>
          <p:cNvPr id="52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B46F22F4-16E0-44F8-A35D-B283664BFCE1}" type="datetimeFigureOut">
              <a:rPr lang="en-US">
                <a:latin typeface="Jungka" panose="00000500000000000000" pitchFamily="50" charset="0"/>
              </a:rPr>
              <a:pPr>
                <a:defRPr/>
              </a:pPr>
              <a:t>5/11/2020</a:t>
            </a:fld>
            <a:endParaRPr lang="en-US" dirty="0">
              <a:latin typeface="Jungka" panose="00000500000000000000" pitchFamily="50" charset="0"/>
            </a:endParaRPr>
          </a:p>
        </p:txBody>
      </p:sp>
      <p:sp>
        <p:nvSpPr>
          <p:cNvPr id="52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dirty="0">
              <a:latin typeface="Jungka" panose="00000500000000000000" pitchFamily="50" charset="0"/>
            </a:endParaRPr>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F0DFB8BB-4DC4-4635-96CB-8651C7B857B4}" type="slidenum">
              <a:rPr lang="en-US">
                <a:latin typeface="Jungka" panose="00000500000000000000" pitchFamily="50" charset="0"/>
              </a:rPr>
              <a:pPr>
                <a:defRPr/>
              </a:pPr>
              <a:t>‹#›</a:t>
            </a:fld>
            <a:endParaRPr lang="en-US" dirty="0">
              <a:latin typeface="Jungka" panose="00000500000000000000" pitchFamily="50" charset="0"/>
            </a:endParaRPr>
          </a:p>
        </p:txBody>
      </p:sp>
    </p:spTree>
    <p:extLst>
      <p:ext uri="{BB962C8B-B14F-4D97-AF65-F5344CB8AC3E}">
        <p14:creationId xmlns:p14="http://schemas.microsoft.com/office/powerpoint/2010/main" val="141712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Jungka" panose="00000500000000000000" pitchFamily="50" charset="0"/>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Jungka" panose="00000500000000000000" pitchFamily="50" charset="0"/>
                <a:cs typeface="+mn-cs"/>
              </a:defRPr>
            </a:lvl1pPr>
          </a:lstStyle>
          <a:p>
            <a:pPr>
              <a:defRPr/>
            </a:pPr>
            <a:fld id="{4554F9D3-13C1-44F0-A363-02AF422BD63E}" type="datetimeFigureOut">
              <a:rPr lang="en-US" smtClean="0"/>
              <a:pPr>
                <a:defRPr/>
              </a:pPr>
              <a:t>5/11/2020</a:t>
            </a:fld>
            <a:endParaRPr lang="en-GB" dirty="0"/>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Jungka" panose="00000500000000000000" pitchFamily="50" charset="0"/>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Jungka" panose="00000500000000000000" pitchFamily="50" charset="0"/>
                <a:cs typeface="+mn-cs"/>
              </a:defRPr>
            </a:lvl1pPr>
          </a:lstStyle>
          <a:p>
            <a:pPr>
              <a:defRPr/>
            </a:pPr>
            <a:fld id="{0237F6E2-F8D6-43CD-A5E7-EBC2C155C64F}" type="slidenum">
              <a:rPr lang="en-GB" smtClean="0"/>
              <a:pPr>
                <a:defRPr/>
              </a:pPr>
              <a:t>‹#›</a:t>
            </a:fld>
            <a:endParaRPr lang="en-GB" dirty="0"/>
          </a:p>
        </p:txBody>
      </p:sp>
    </p:spTree>
    <p:extLst>
      <p:ext uri="{BB962C8B-B14F-4D97-AF65-F5344CB8AC3E}">
        <p14:creationId xmlns:p14="http://schemas.microsoft.com/office/powerpoint/2010/main" val="4106003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Jungka" panose="00000500000000000000" pitchFamily="50" charset="0"/>
        <a:ea typeface="+mn-ea"/>
        <a:cs typeface="+mn-cs"/>
      </a:defRPr>
    </a:lvl1pPr>
    <a:lvl2pPr marL="457200" algn="l" rtl="0" eaLnBrk="0" fontAlgn="base" hangingPunct="0">
      <a:spcBef>
        <a:spcPct val="30000"/>
      </a:spcBef>
      <a:spcAft>
        <a:spcPct val="0"/>
      </a:spcAft>
      <a:defRPr sz="1200" kern="1200">
        <a:solidFill>
          <a:schemeClr val="tx1"/>
        </a:solidFill>
        <a:latin typeface="Jungka" panose="00000500000000000000" pitchFamily="50" charset="0"/>
        <a:ea typeface="+mn-ea"/>
        <a:cs typeface="+mn-cs"/>
      </a:defRPr>
    </a:lvl2pPr>
    <a:lvl3pPr marL="914400" algn="l" rtl="0" eaLnBrk="0" fontAlgn="base" hangingPunct="0">
      <a:spcBef>
        <a:spcPct val="30000"/>
      </a:spcBef>
      <a:spcAft>
        <a:spcPct val="0"/>
      </a:spcAft>
      <a:defRPr sz="1200" kern="1200">
        <a:solidFill>
          <a:schemeClr val="tx1"/>
        </a:solidFill>
        <a:latin typeface="Jungka" panose="00000500000000000000" pitchFamily="50" charset="0"/>
        <a:ea typeface="+mn-ea"/>
        <a:cs typeface="+mn-cs"/>
      </a:defRPr>
    </a:lvl3pPr>
    <a:lvl4pPr marL="1371600" algn="l" rtl="0" eaLnBrk="0" fontAlgn="base" hangingPunct="0">
      <a:spcBef>
        <a:spcPct val="30000"/>
      </a:spcBef>
      <a:spcAft>
        <a:spcPct val="0"/>
      </a:spcAft>
      <a:defRPr sz="1200" kern="1200">
        <a:solidFill>
          <a:schemeClr val="tx1"/>
        </a:solidFill>
        <a:latin typeface="Jungka" panose="00000500000000000000" pitchFamily="50" charset="0"/>
        <a:ea typeface="+mn-ea"/>
        <a:cs typeface="+mn-cs"/>
      </a:defRPr>
    </a:lvl4pPr>
    <a:lvl5pPr marL="1828800" algn="l" rtl="0" eaLnBrk="0" fontAlgn="base" hangingPunct="0">
      <a:spcBef>
        <a:spcPct val="30000"/>
      </a:spcBef>
      <a:spcAft>
        <a:spcPct val="0"/>
      </a:spcAft>
      <a:defRPr sz="1200" kern="1200">
        <a:solidFill>
          <a:schemeClr val="tx1"/>
        </a:solidFill>
        <a:latin typeface="Jungka"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There are different ways to describe this role; but in the last couple of years there has been a trend towards clearly labelling marketing operations as such and developing it into an integral team to support the CMO and to unify internal marketing teams.</a:t>
            </a:r>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4</a:t>
            </a:fld>
            <a:endParaRPr lang="en-GB" dirty="0"/>
          </a:p>
        </p:txBody>
      </p:sp>
    </p:spTree>
    <p:extLst>
      <p:ext uri="{BB962C8B-B14F-4D97-AF65-F5344CB8AC3E}">
        <p14:creationId xmlns:p14="http://schemas.microsoft.com/office/powerpoint/2010/main" val="2965339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quickly evolving innovations in technologies are challenging businesses to identify which technologies and tools are needed. Businesses are conducting gap assessments on current skill sets and technologies within the business to help to define what is required for a future-fit marketing organisation. </a:t>
            </a:r>
          </a:p>
          <a:p>
            <a:r>
              <a:rPr lang="en-GB" dirty="0"/>
              <a:t>The agency landscape is always evolving and an internal review of the current agency ecosystem and respective contracts will help to optimise a future agency ecosystem that is fit for purpose. </a:t>
            </a:r>
          </a:p>
          <a:p>
            <a:r>
              <a:rPr lang="en-GB" b="1" dirty="0"/>
              <a:t>[Flock Callout box with their logo] </a:t>
            </a:r>
            <a:r>
              <a:rPr lang="en-GB" b="0" dirty="0"/>
              <a:t>One of the biggest challenges Marketing Operations teams are facing is with legacy structures and processes. Changing ways of working and implementing more agile and effective processes, could, in some cases, lead to an </a:t>
            </a:r>
            <a:r>
              <a:rPr lang="en-GB" b="0" dirty="0">
                <a:solidFill>
                  <a:srgbClr val="000000"/>
                </a:solidFill>
              </a:rPr>
              <a:t>estimated 15% reduction in meetings and 25% reduction time spent in meetings per campaign </a:t>
            </a:r>
            <a:r>
              <a:rPr lang="en-GB" sz="1000" b="0" dirty="0">
                <a:solidFill>
                  <a:srgbClr val="000000"/>
                </a:solidFill>
              </a:rPr>
              <a:t>(Flock research)</a:t>
            </a:r>
            <a:endParaRPr lang="en-GB" sz="1000" b="0"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17</a:t>
            </a:fld>
            <a:endParaRPr lang="en-GB" dirty="0"/>
          </a:p>
        </p:txBody>
      </p:sp>
    </p:spTree>
    <p:extLst>
      <p:ext uri="{BB962C8B-B14F-4D97-AF65-F5344CB8AC3E}">
        <p14:creationId xmlns:p14="http://schemas.microsoft.com/office/powerpoint/2010/main" val="87804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However, there are exceptions. Often there is a need for a marketing operations structure and team to be implemented - but not enough time, budget or expertise to set it up properly. </a:t>
            </a:r>
          </a:p>
          <a:p>
            <a:r>
              <a:rPr lang="en-GB" sz="1200" dirty="0"/>
              <a:t>As this requires some investment, the business plan needs to be well thought through and a ROI clearly established to justify the investment </a:t>
            </a:r>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5</a:t>
            </a:fld>
            <a:endParaRPr lang="en-GB" dirty="0"/>
          </a:p>
        </p:txBody>
      </p:sp>
    </p:spTree>
    <p:extLst>
      <p:ext uri="{BB962C8B-B14F-4D97-AF65-F5344CB8AC3E}">
        <p14:creationId xmlns:p14="http://schemas.microsoft.com/office/powerpoint/2010/main" val="297303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Marketing operations is clearly not a new thing. It has been around for years – however, in the last few years, it has seen a rise in its importance. </a:t>
            </a:r>
          </a:p>
          <a:p>
            <a:r>
              <a:rPr lang="en-GB" dirty="0"/>
              <a:t>Twenty years ago, marketing operations was focused much more in consumer research. But, with the increase in use of technology and tools, marketing operations has taken a massive shift towards software based solutions with the purpose to increase efficiency and drive agility within an ever-changing environment.</a:t>
            </a:r>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6</a:t>
            </a:fld>
            <a:endParaRPr lang="en-GB" dirty="0"/>
          </a:p>
        </p:txBody>
      </p:sp>
    </p:spTree>
    <p:extLst>
      <p:ext uri="{BB962C8B-B14F-4D97-AF65-F5344CB8AC3E}">
        <p14:creationId xmlns:p14="http://schemas.microsoft.com/office/powerpoint/2010/main" val="263550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Team size is often not related to spend, but more so to complexity. A company with many divisions, brands, products and a complex route to market may require many more (and differently skilled) Marketing Operations team members, than a simpler structure – Irrespective of marketing spend</a:t>
            </a:r>
            <a:endParaRPr lang="en-GB" sz="1100" dirty="0"/>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7</a:t>
            </a:fld>
            <a:endParaRPr lang="en-GB" dirty="0"/>
          </a:p>
        </p:txBody>
      </p:sp>
    </p:spTree>
    <p:extLst>
      <p:ext uri="{BB962C8B-B14F-4D97-AF65-F5344CB8AC3E}">
        <p14:creationId xmlns:p14="http://schemas.microsoft.com/office/powerpoint/2010/main" val="352269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Marketing team size as a proportion of the overall team will depend upon the functional specification of the team and the complexity of the </a:t>
            </a:r>
            <a:r>
              <a:rPr lang="en-US" dirty="0" err="1"/>
              <a:t>organisation</a:t>
            </a:r>
            <a:endParaRPr lang="en-GB" sz="1100" dirty="0"/>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8</a:t>
            </a:fld>
            <a:endParaRPr lang="en-GB" dirty="0"/>
          </a:p>
        </p:txBody>
      </p:sp>
    </p:spTree>
    <p:extLst>
      <p:ext uri="{BB962C8B-B14F-4D97-AF65-F5344CB8AC3E}">
        <p14:creationId xmlns:p14="http://schemas.microsoft.com/office/powerpoint/2010/main" val="405611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Constant change, driven by the rapid developments in technology, media, and consumer behaviour, leads to a new level of specialisations.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Increasingly, CMOs are looking to new team structures to cope with these growing demands and therefore increase the headcount of marketing operations specialists.</a:t>
            </a:r>
            <a:endParaRPr lang="en-GB" sz="1100" dirty="0"/>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9</a:t>
            </a:fld>
            <a:endParaRPr lang="en-GB" dirty="0"/>
          </a:p>
        </p:txBody>
      </p:sp>
    </p:spTree>
    <p:extLst>
      <p:ext uri="{BB962C8B-B14F-4D97-AF65-F5344CB8AC3E}">
        <p14:creationId xmlns:p14="http://schemas.microsoft.com/office/powerpoint/2010/main" val="367639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Marketing teams need to keep up with available media channels, touchpoints, adapt to changing consumer journeys in multiple markets and regions. They need to know about a huge number of platforms, tools, applications, systems, research methodologies – and the list goes on…</a:t>
            </a:r>
          </a:p>
          <a:p>
            <a:r>
              <a:rPr lang="en-GB" dirty="0"/>
              <a:t>So it is not a surprise that the marketing operations functions sits firmly within Marketing, reporting into the CMO. This will enable the business to communicate effectively with clear reporting lines and less confusion on roles and responsibilities within the team members.</a:t>
            </a:r>
          </a:p>
          <a:p>
            <a:r>
              <a:rPr lang="en-GB" dirty="0"/>
              <a:t>And for the marketing operations team, the leadership support from a CMO is mission critical.</a:t>
            </a:r>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11</a:t>
            </a:fld>
            <a:endParaRPr lang="en-GB" dirty="0"/>
          </a:p>
        </p:txBody>
      </p:sp>
    </p:spTree>
    <p:extLst>
      <p:ext uri="{BB962C8B-B14F-4D97-AF65-F5344CB8AC3E}">
        <p14:creationId xmlns:p14="http://schemas.microsoft.com/office/powerpoint/2010/main" val="240370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dirty="0"/>
              <a:t>Agency management and setting/tracking KPIs for the agency partners is a clear focus for marketing operations teams. Often relationships and KPI’s are also linked to performance based remuneration programmes, which could be controlled by independent partners performing agency appraisals. </a:t>
            </a:r>
            <a:endParaRPr lang="en-GB" sz="1200" i="1" dirty="0"/>
          </a:p>
          <a:p>
            <a:r>
              <a:rPr lang="en-GB" sz="1200" b="0" i="0" u="none" strike="noStrike" kern="1200" baseline="0" dirty="0">
                <a:solidFill>
                  <a:schemeClr val="tx1"/>
                </a:solidFill>
                <a:latin typeface="Jungka" panose="00000500000000000000" pitchFamily="50" charset="0"/>
                <a:ea typeface="+mn-ea"/>
                <a:cs typeface="+mn-cs"/>
              </a:rPr>
              <a:t>WFA’s agency management research showed most clients evaluate their agencies twice a year or more, with creative and media agencies being on the top of that list (60% and 57% respectively). </a:t>
            </a:r>
          </a:p>
          <a:p>
            <a:r>
              <a:rPr lang="en-GB" sz="1200" dirty="0"/>
              <a:t>Without an agile process with clear roles &amp; responsibilities and milestones marketing teams will often work in silos. Marketing operations leaders are often tasked to create new processes and are key to keep the engine running smoothly, making sure marketing initiatives stay on track, on budget and most importantly, produce better work.</a:t>
            </a:r>
          </a:p>
          <a:p>
            <a:r>
              <a:rPr lang="en-GB" sz="1200" dirty="0"/>
              <a:t>Emerging trends are also the more strategic aspect of the teams responsibility, the score for marketing strategy in the secondary importance category is evidence of that.</a:t>
            </a:r>
          </a:p>
          <a:p>
            <a:r>
              <a:rPr lang="en-GB" sz="1200" dirty="0"/>
              <a:t>The high result in capabilities and people development is not surprising but shows a clear trend that the marketing operations function is evolving and helping the leadership team to ensure that the marketing team is fit for the future, more data-led and truly digital - this is becoming a critical mission.</a:t>
            </a:r>
          </a:p>
          <a:p>
            <a:r>
              <a:rPr lang="en-GB" sz="1200" dirty="0"/>
              <a:t>Production seems to be either integrated into the marketing operations team, or run as a separate production team, as it has high importance scores but also the highest scores for not relevant/ not applicable. In any case, close collaboration between teams will help to achieve production efficiencies.</a:t>
            </a:r>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12</a:t>
            </a:fld>
            <a:endParaRPr lang="en-GB" dirty="0"/>
          </a:p>
        </p:txBody>
      </p:sp>
    </p:spTree>
    <p:extLst>
      <p:ext uri="{BB962C8B-B14F-4D97-AF65-F5344CB8AC3E}">
        <p14:creationId xmlns:p14="http://schemas.microsoft.com/office/powerpoint/2010/main" val="208673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Once established, we have seen from our headcount analysis; as teams mature they grow. However, in the current economic climate in the short term the overall projection of investment in this function is flat.</a:t>
            </a:r>
            <a:endParaRPr lang="en-GB" sz="1100" dirty="0"/>
          </a:p>
          <a:p>
            <a:endParaRPr lang="en-IE" dirty="0"/>
          </a:p>
        </p:txBody>
      </p:sp>
      <p:sp>
        <p:nvSpPr>
          <p:cNvPr id="4" name="Slide Number Placeholder 3"/>
          <p:cNvSpPr>
            <a:spLocks noGrp="1"/>
          </p:cNvSpPr>
          <p:nvPr>
            <p:ph type="sldNum" sz="quarter" idx="5"/>
          </p:nvPr>
        </p:nvSpPr>
        <p:spPr/>
        <p:txBody>
          <a:bodyPr/>
          <a:lstStyle/>
          <a:p>
            <a:pPr>
              <a:defRPr/>
            </a:pPr>
            <a:fld id="{0237F6E2-F8D6-43CD-A5E7-EBC2C155C64F}" type="slidenum">
              <a:rPr lang="en-GB" smtClean="0"/>
              <a:pPr>
                <a:defRPr/>
              </a:pPr>
              <a:t>16</a:t>
            </a:fld>
            <a:endParaRPr lang="en-GB" dirty="0"/>
          </a:p>
        </p:txBody>
      </p:sp>
    </p:spTree>
    <p:extLst>
      <p:ext uri="{BB962C8B-B14F-4D97-AF65-F5344CB8AC3E}">
        <p14:creationId xmlns:p14="http://schemas.microsoft.com/office/powerpoint/2010/main" val="719542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Jungka" panose="00000500000000000000" pitchFamily="50" charset="0"/>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Jungka" panose="00000500000000000000" pitchFamily="50" charset="0"/>
              </a:defRPr>
            </a:lvl1pPr>
          </a:lstStyle>
          <a:p>
            <a:pPr lvl="0"/>
            <a:r>
              <a:rPr lang="en-US"/>
              <a:t>Click to edit Master text styles</a:t>
            </a:r>
          </a:p>
        </p:txBody>
      </p:sp>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Jungka" panose="00000500000000000000" pitchFamily="50" charset="0"/>
              </a:defRPr>
            </a:lvl1pPr>
          </a:lstStyle>
          <a:p>
            <a:r>
              <a:rPr lang="en-US"/>
              <a:t>Click to edit Master title style</a:t>
            </a:r>
            <a:endParaRPr lang="nl-NL" dirty="0"/>
          </a:p>
        </p:txBody>
      </p:sp>
      <p:pic>
        <p:nvPicPr>
          <p:cNvPr id="5" name="Picture 4" descr="A picture containing gear, wheel&#10;&#10;Description automatically generated">
            <a:extLst>
              <a:ext uri="{FF2B5EF4-FFF2-40B4-BE49-F238E27FC236}">
                <a16:creationId xmlns:a16="http://schemas.microsoft.com/office/drawing/2014/main" id="{48E30293-71BF-487F-94E4-9383BFA38AC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685" b="6951"/>
          <a:stretch/>
        </p:blipFill>
        <p:spPr>
          <a:xfrm>
            <a:off x="7251303" y="1278000"/>
            <a:ext cx="4848874" cy="5580000"/>
          </a:xfrm>
          <a:prstGeom prst="rect">
            <a:avLst/>
          </a:prstGeom>
        </p:spPr>
      </p:pic>
    </p:spTree>
    <p:extLst>
      <p:ext uri="{BB962C8B-B14F-4D97-AF65-F5344CB8AC3E}">
        <p14:creationId xmlns:p14="http://schemas.microsoft.com/office/powerpoint/2010/main" val="63760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Americas">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3075" name="Picture 3" descr="\\dc1\CompanyData\WFA_Communications\Brand positioning\2016 Brand Uplift\Identity Guidelines final\illustrations\Northern_Southern_America@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30552" y="1412776"/>
            <a:ext cx="8273479" cy="585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Asia Pacific">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5122" name="Picture 2" descr="\\dc1\CompanyData\WFA_Communications\Brand positioning\2016 Brand Uplift\Identity Guidelines final\illustrations\Asia_Europe@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30551" y="1484784"/>
            <a:ext cx="8201471" cy="580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5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Measure Tape">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4098" name="Picture 2" descr="\\dc1\CompanyData\WFA_Communications\Website\New website 2017\Illustrations\From Dogstudio\Tape measure\Mesure transparent 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13776" y="2667000"/>
            <a:ext cx="3048000" cy="288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8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Growth Graph">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1026" name="Picture 2" descr="\\dc1\CompanyData\WFA_Communications\Website\New website 2017\Illustrations\From Dogstudio\Chart\Chart transparent 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13775" y="2362200"/>
            <a:ext cx="2951311"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796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22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hapter">
    <p:spTree>
      <p:nvGrpSpPr>
        <p:cNvPr id="1" name=""/>
        <p:cNvGrpSpPr/>
        <p:nvPr/>
      </p:nvGrpSpPr>
      <p:grpSpPr>
        <a:xfrm>
          <a:off x="0" y="0"/>
          <a:ext cx="0" cy="0"/>
          <a:chOff x="0" y="0"/>
          <a:chExt cx="0" cy="0"/>
        </a:xfrm>
      </p:grpSpPr>
      <p:cxnSp>
        <p:nvCxnSpPr>
          <p:cNvPr id="7" name="Straight Connector 7"/>
          <p:cNvCxnSpPr/>
          <p:nvPr userDrawn="1"/>
        </p:nvCxnSpPr>
        <p:spPr>
          <a:xfrm flipV="1">
            <a:off x="1440000" y="2709001"/>
            <a:ext cx="0" cy="1475999"/>
          </a:xfrm>
          <a:prstGeom prst="line">
            <a:avLst/>
          </a:prstGeom>
          <a:ln w="76200">
            <a:solidFill>
              <a:srgbClr val="FF003C"/>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1800000" y="2349000"/>
            <a:ext cx="7200000" cy="2178000"/>
          </a:xfrm>
          <a:prstGeom prst="rect">
            <a:avLst/>
          </a:prstGeom>
        </p:spPr>
        <p:txBody>
          <a:bodyPr lIns="0" tIns="0" rIns="0" bIns="0" anchor="ctr" anchorCtr="0"/>
          <a:lstStyle>
            <a:lvl1pPr>
              <a:defRPr sz="6000" b="1" baseline="0">
                <a:solidFill>
                  <a:srgbClr val="1E1E1E"/>
                </a:solidFill>
                <a:latin typeface="+mj-lt"/>
                <a:ea typeface="Arial Hebrew" charset="0"/>
                <a:cs typeface="Arial Hebrew" charset="0"/>
              </a:defRPr>
            </a:lvl1pPr>
          </a:lstStyle>
          <a:p>
            <a:r>
              <a:rPr lang="nl-BE" dirty="0"/>
              <a:t>Chapter title</a:t>
            </a:r>
            <a:br>
              <a:rPr lang="nl-BE" dirty="0"/>
            </a:br>
            <a:r>
              <a:rPr lang="nl-BE" dirty="0"/>
              <a:t>always on 2 lines</a:t>
            </a:r>
            <a:endParaRPr lang="nl-NL" dirty="0"/>
          </a:p>
        </p:txBody>
      </p:sp>
    </p:spTree>
    <p:extLst>
      <p:ext uri="{BB962C8B-B14F-4D97-AF65-F5344CB8AC3E}">
        <p14:creationId xmlns:p14="http://schemas.microsoft.com/office/powerpoint/2010/main" val="132823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7" name="Content Placeholder 2"/>
          <p:cNvSpPr>
            <a:spLocks noGrp="1"/>
          </p:cNvSpPr>
          <p:nvPr>
            <p:ph idx="1"/>
          </p:nvPr>
        </p:nvSpPr>
        <p:spPr>
          <a:xfrm>
            <a:off x="719998" y="1952856"/>
            <a:ext cx="10563753" cy="4212448"/>
          </a:xfrm>
          <a:prstGeom prst="rect">
            <a:avLst/>
          </a:prstGeom>
          <a:noFill/>
        </p:spPr>
        <p:txBody>
          <a:bodyPr lIns="0" tIns="0" rIns="0" bIns="0"/>
          <a:lstStyle>
            <a:lvl1pPr marL="0" indent="0">
              <a:buClr>
                <a:srgbClr val="FF003C"/>
              </a:buClr>
              <a:buFont typeface="Arial" panose="020B0604020202020204" pitchFamily="34" charset="0"/>
              <a:buNone/>
              <a:defRPr sz="2000" b="0" i="0" baseline="0">
                <a:solidFill>
                  <a:srgbClr val="1E1E1E"/>
                </a:solidFill>
                <a:latin typeface="Jungka" panose="00000500000000000000" pitchFamily="50" charset="0"/>
                <a:ea typeface="Tahoma" pitchFamily="34" charset="0"/>
                <a:cs typeface="Arial" panose="020B0604020202020204" pitchFamily="34" charset="0"/>
              </a:defRPr>
            </a:lvl1pPr>
            <a:lvl2pPr>
              <a:defRPr sz="1800" b="1">
                <a:solidFill>
                  <a:srgbClr val="1E1E1E"/>
                </a:solidFill>
                <a:latin typeface="+mn-lt"/>
                <a:ea typeface="Tahoma" pitchFamily="34" charset="0"/>
                <a:cs typeface="Tahoma" pitchFamily="34" charset="0"/>
              </a:defRPr>
            </a:lvl2pPr>
            <a:lvl3pPr>
              <a:defRPr sz="1600">
                <a:solidFill>
                  <a:srgbClr val="1E1E1E"/>
                </a:solidFill>
                <a:latin typeface="+mn-lt"/>
                <a:ea typeface="Tahoma" pitchFamily="34" charset="0"/>
                <a:cs typeface="Tahoma" pitchFamily="34" charset="0"/>
              </a:defRPr>
            </a:lvl3pPr>
            <a:lvl4pPr>
              <a:defRPr sz="1600">
                <a:solidFill>
                  <a:srgbClr val="1E1E1E"/>
                </a:solidFill>
                <a:latin typeface="+mn-lt"/>
                <a:ea typeface="Tahoma" pitchFamily="34" charset="0"/>
                <a:cs typeface="Tahoma" pitchFamily="34" charset="0"/>
              </a:defRPr>
            </a:lvl4pPr>
            <a:lvl5pPr marL="1828800" indent="0">
              <a:buNone/>
              <a:defRPr sz="1600">
                <a:solidFill>
                  <a:srgbClr val="1E1E1E"/>
                </a:solidFill>
                <a:latin typeface="+mn-lt"/>
                <a:ea typeface="Tahoma" pitchFamily="34" charset="0"/>
                <a:cs typeface="Tahoma" pitchFamily="34" charset="0"/>
              </a:defRPr>
            </a:lvl5pPr>
          </a:lstStyle>
          <a:p>
            <a:pPr lvl="0"/>
            <a:r>
              <a:rPr lang="en-US"/>
              <a:t>Click to edit Master text styles</a:t>
            </a:r>
          </a:p>
        </p:txBody>
      </p:sp>
      <p:sp>
        <p:nvSpPr>
          <p:cNvPr id="9" name="Tijdelijke aanduiding voor tekst 8"/>
          <p:cNvSpPr>
            <a:spLocks noGrp="1"/>
          </p:cNvSpPr>
          <p:nvPr>
            <p:ph type="body" sz="quarter" idx="10" hasCustomPrompt="1"/>
          </p:nvPr>
        </p:nvSpPr>
        <p:spPr>
          <a:xfrm>
            <a:off x="717369" y="562333"/>
            <a:ext cx="10563406" cy="1390524"/>
          </a:xfrm>
        </p:spPr>
        <p:txBody>
          <a:bodyPr lIns="0" tIns="108000" rIns="0" bIns="0">
            <a:normAutofit/>
          </a:bodyPr>
          <a:lstStyle>
            <a:lvl1pPr marL="0" indent="0">
              <a:spcBef>
                <a:spcPts val="0"/>
              </a:spcBef>
              <a:defRPr sz="3600" b="1" baseline="0">
                <a:solidFill>
                  <a:schemeClr val="tx1"/>
                </a:solidFill>
              </a:defRPr>
            </a:lvl1pPr>
          </a:lstStyle>
          <a:p>
            <a:pPr lvl="0"/>
            <a:r>
              <a:rPr lang="nl-NL" dirty="0"/>
              <a:t>Page title overlined</a:t>
            </a:r>
          </a:p>
        </p:txBody>
      </p:sp>
      <p:sp>
        <p:nvSpPr>
          <p:cNvPr id="4" name="Tijdelijke aanduiding voor tekst 25"/>
          <p:cNvSpPr>
            <a:spLocks noGrp="1"/>
          </p:cNvSpPr>
          <p:nvPr>
            <p:ph type="body" sz="quarter" idx="14"/>
          </p:nvPr>
        </p:nvSpPr>
        <p:spPr>
          <a:xfrm>
            <a:off x="717370" y="6453336"/>
            <a:ext cx="10566381" cy="216024"/>
          </a:xfrm>
        </p:spPr>
        <p:txBody>
          <a:bodyPr lIns="0" tIns="0" rIns="0" bIns="0">
            <a:normAutofit/>
          </a:bodyPr>
          <a:lstStyle>
            <a:lvl1pPr marL="0" indent="0">
              <a:spcBef>
                <a:spcPts val="0"/>
              </a:spcBef>
              <a:defRPr sz="1100" b="0">
                <a:solidFill>
                  <a:srgbClr val="1E1E1E"/>
                </a:solidFill>
              </a:defRPr>
            </a:lvl1pPr>
          </a:lstStyle>
          <a:p>
            <a:pPr lvl="0"/>
            <a:r>
              <a:rPr lang="en-US"/>
              <a:t>Click to edit Master text styles</a:t>
            </a:r>
          </a:p>
        </p:txBody>
      </p:sp>
      <p:cxnSp>
        <p:nvCxnSpPr>
          <p:cNvPr id="6"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17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63711" y="1952856"/>
            <a:ext cx="5220040" cy="4212448"/>
          </a:xfrm>
          <a:prstGeom prst="rect">
            <a:avLst/>
          </a:prstGeom>
          <a:noFill/>
        </p:spPr>
        <p:txBody>
          <a:bodyPr lIns="0" tIns="0" rIns="0" bIns="0"/>
          <a:lstStyle>
            <a:lvl1pPr marL="342900" marR="0" indent="-342900" algn="l" defTabSz="914400" rtl="0" eaLnBrk="1" fontAlgn="base" latinLnBrk="0" hangingPunct="1">
              <a:lnSpc>
                <a:spcPct val="100000"/>
              </a:lnSpc>
              <a:spcBef>
                <a:spcPct val="20000"/>
              </a:spcBef>
              <a:spcAft>
                <a:spcPct val="0"/>
              </a:spcAft>
              <a:buClr>
                <a:srgbClr val="BE000A"/>
              </a:buClr>
              <a:buSzTx/>
              <a:buFont typeface="Arial" charset="0"/>
              <a:buNone/>
              <a:tabLst/>
              <a:defRPr sz="2000" b="0" i="0" baseline="0">
                <a:solidFill>
                  <a:srgbClr val="1E1E1E"/>
                </a:solidFill>
                <a:latin typeface="Jungka" panose="00000500000000000000" pitchFamily="50" charset="0"/>
                <a:ea typeface="Tahoma" pitchFamily="34" charset="0"/>
                <a:cs typeface="Arial" panose="020B0604020202020204" pitchFamily="34" charset="0"/>
              </a:defRPr>
            </a:lvl1pPr>
            <a:lvl2pPr marL="800100" marR="0" indent="-342900" algn="l" defTabSz="914400" rtl="0" eaLnBrk="1" fontAlgn="base" latinLnBrk="0" hangingPunct="1">
              <a:lnSpc>
                <a:spcPct val="100000"/>
              </a:lnSpc>
              <a:spcBef>
                <a:spcPct val="20000"/>
              </a:spcBef>
              <a:spcAft>
                <a:spcPct val="0"/>
              </a:spcAft>
              <a:buClr>
                <a:srgbClr val="FF003C"/>
              </a:buClr>
              <a:buSzPct val="100000"/>
              <a:buFont typeface="+mj-lt"/>
              <a:buAutoNum type="arabicPeriod"/>
              <a:tabLst/>
              <a:defRPr sz="2000" b="0">
                <a:solidFill>
                  <a:schemeClr val="bg1">
                    <a:lumMod val="50000"/>
                  </a:schemeClr>
                </a:solidFill>
                <a:latin typeface="Jungka" panose="00000500000000000000" pitchFamily="50" charset="0"/>
                <a:ea typeface="Tahoma" pitchFamily="34" charset="0"/>
                <a:cs typeface="Tahoma" pitchFamily="34" charset="0"/>
              </a:defRPr>
            </a:lvl2pPr>
            <a:lvl3pPr marL="1200150" marR="0" indent="-285750" algn="l" defTabSz="914400" rtl="0" eaLnBrk="1" fontAlgn="base" latinLnBrk="0" hangingPunct="1">
              <a:lnSpc>
                <a:spcPct val="100000"/>
              </a:lnSpc>
              <a:spcBef>
                <a:spcPct val="20000"/>
              </a:spcBef>
              <a:spcAft>
                <a:spcPct val="0"/>
              </a:spcAft>
              <a:buClr>
                <a:srgbClr val="FF003C"/>
              </a:buClr>
              <a:buSzPct val="150000"/>
              <a:buFont typeface="Arial" charset="0"/>
              <a:buChar char="•"/>
              <a:tabLst/>
              <a:defRPr sz="1800">
                <a:solidFill>
                  <a:schemeClr val="bg1">
                    <a:lumMod val="50000"/>
                  </a:schemeClr>
                </a:solidFill>
                <a:latin typeface="Jungka" panose="00000500000000000000" pitchFamily="50" charset="0"/>
                <a:ea typeface="Tahoma" pitchFamily="34" charset="0"/>
                <a:cs typeface="Tahoma" pitchFamily="34" charset="0"/>
              </a:defRPr>
            </a:lvl3pPr>
            <a:lvl4pPr marL="1600200" marR="0" indent="-228600" algn="l" defTabSz="914400" rtl="0" eaLnBrk="1" fontAlgn="base" latinLnBrk="0" hangingPunct="1">
              <a:lnSpc>
                <a:spcPct val="100000"/>
              </a:lnSpc>
              <a:spcBef>
                <a:spcPct val="20000"/>
              </a:spcBef>
              <a:spcAft>
                <a:spcPct val="0"/>
              </a:spcAft>
              <a:buClr>
                <a:srgbClr val="FF003C"/>
              </a:buClr>
              <a:buSzTx/>
              <a:buFont typeface="Courier New" charset="0"/>
              <a:buChar char="o"/>
              <a:tabLst/>
              <a:defRPr sz="1800">
                <a:solidFill>
                  <a:schemeClr val="bg1">
                    <a:lumMod val="50000"/>
                  </a:schemeClr>
                </a:solidFill>
                <a:latin typeface="Jungka" panose="00000500000000000000" pitchFamily="50" charset="0"/>
                <a:ea typeface="Tahoma" pitchFamily="34" charset="0"/>
                <a:cs typeface="Tahoma" pitchFamily="34" charset="0"/>
              </a:defRPr>
            </a:lvl4pPr>
            <a:lvl5pPr marL="2057400" marR="0" indent="-228600" algn="l" defTabSz="914400" rtl="0" eaLnBrk="1" fontAlgn="base" latinLnBrk="0" hangingPunct="1">
              <a:lnSpc>
                <a:spcPct val="100000"/>
              </a:lnSpc>
              <a:spcBef>
                <a:spcPct val="20000"/>
              </a:spcBef>
              <a:spcAft>
                <a:spcPct val="0"/>
              </a:spcAft>
              <a:buClr>
                <a:srgbClr val="FF003C"/>
              </a:buClr>
              <a:buSzTx/>
              <a:buFont typeface="Arial" charset="0"/>
              <a:buChar char="»"/>
              <a:tabLst/>
              <a:defRPr sz="1800">
                <a:solidFill>
                  <a:schemeClr val="bg1">
                    <a:lumMod val="50000"/>
                  </a:schemeClr>
                </a:solidFill>
                <a:latin typeface="Jungka" panose="00000500000000000000" pitchFamily="50" charset="0"/>
                <a:ea typeface="Tahoma" pitchFamily="34" charset="0"/>
                <a:cs typeface="Tahoma" pitchFamily="34" charset="0"/>
              </a:defRPr>
            </a:lvl5pPr>
          </a:lstStyle>
          <a:p>
            <a:pPr marL="342900" marR="0" lvl="0" indent="-342900" algn="l" defTabSz="914400" rtl="0" eaLnBrk="1" fontAlgn="base" latinLnBrk="0" hangingPunct="1">
              <a:lnSpc>
                <a:spcPct val="100000"/>
              </a:lnSpc>
              <a:spcBef>
                <a:spcPct val="20000"/>
              </a:spcBef>
              <a:spcAft>
                <a:spcPct val="0"/>
              </a:spcAft>
              <a:buClr>
                <a:srgbClr val="BE000A"/>
              </a:buClr>
              <a:buSzTx/>
              <a:buFont typeface="Arial" charset="0"/>
              <a:buNone/>
              <a:tabLst/>
              <a:defRPr/>
            </a:pPr>
            <a:r>
              <a:rPr kumimoji="0" lang="en-US" sz="2000" b="0" i="0" u="none" strike="noStrike" kern="1200" cap="none" spc="0" normalizeH="0" baseline="0" noProof="0" dirty="0">
                <a:ln>
                  <a:noFill/>
                </a:ln>
                <a:solidFill>
                  <a:srgbClr val="1E1E1E"/>
                </a:solidFill>
                <a:effectLst/>
                <a:uLnTx/>
                <a:uFillTx/>
                <a:latin typeface="Arial" panose="020B0604020202020204"/>
                <a:cs typeface="Arial" charset="0"/>
              </a:rPr>
              <a:t>First level</a:t>
            </a:r>
          </a:p>
          <a:p>
            <a:pPr marL="800100" marR="0" lvl="1" indent="-342900" algn="l" defTabSz="914400" rtl="0" eaLnBrk="1" fontAlgn="base" latinLnBrk="0" hangingPunct="1">
              <a:lnSpc>
                <a:spcPct val="100000"/>
              </a:lnSpc>
              <a:spcBef>
                <a:spcPct val="20000"/>
              </a:spcBef>
              <a:spcAft>
                <a:spcPct val="0"/>
              </a:spcAft>
              <a:buClr>
                <a:srgbClr val="FF003C"/>
              </a:buClr>
              <a:buSzPct val="100000"/>
              <a:buFont typeface="+mj-lt"/>
              <a:buAutoNum type="arabicPeriod"/>
              <a:tabLst/>
              <a:defRPr/>
            </a:pPr>
            <a:r>
              <a:rPr kumimoji="0" lang="en-US" sz="1800" b="0" i="0" u="none" strike="noStrike" kern="1200" cap="none" spc="0" normalizeH="0" baseline="0" noProof="0" dirty="0">
                <a:ln>
                  <a:noFill/>
                </a:ln>
                <a:solidFill>
                  <a:srgbClr val="1E1E1E"/>
                </a:solidFill>
                <a:effectLst/>
                <a:uLnTx/>
                <a:uFillTx/>
                <a:latin typeface="Arial" panose="020B0604020202020204"/>
                <a:cs typeface="Arial" charset="0"/>
              </a:rPr>
              <a:t>Second level</a:t>
            </a:r>
          </a:p>
          <a:p>
            <a:pPr marL="1200150" marR="0" lvl="2" indent="-285750" algn="l" defTabSz="914400" rtl="0" eaLnBrk="1" fontAlgn="base" latinLnBrk="0" hangingPunct="1">
              <a:lnSpc>
                <a:spcPct val="100000"/>
              </a:lnSpc>
              <a:spcBef>
                <a:spcPct val="20000"/>
              </a:spcBef>
              <a:spcAft>
                <a:spcPct val="0"/>
              </a:spcAft>
              <a:buClr>
                <a:srgbClr val="FF003C"/>
              </a:buClr>
              <a:buSzPct val="150000"/>
              <a:buFont typeface="Arial" charset="0"/>
              <a:buChar char="•"/>
              <a:tabLst/>
              <a:defRPr/>
            </a:pPr>
            <a:r>
              <a:rPr kumimoji="0" lang="en-US" sz="1600" b="0" i="0" u="none" strike="noStrike" kern="1200" cap="none" spc="0" normalizeH="0" baseline="0" noProof="0" dirty="0">
                <a:ln>
                  <a:noFill/>
                </a:ln>
                <a:solidFill>
                  <a:srgbClr val="1E1E1E"/>
                </a:solidFill>
                <a:effectLst/>
                <a:uLnTx/>
                <a:uFillTx/>
                <a:latin typeface="Arial" panose="020B0604020202020204"/>
                <a:cs typeface="Arial" charset="0"/>
              </a:rPr>
              <a:t>Third level</a:t>
            </a:r>
          </a:p>
          <a:p>
            <a:pPr marL="1600200" marR="0" lvl="3" indent="-228600" algn="l" defTabSz="914400" rtl="0" eaLnBrk="1" fontAlgn="base" latinLnBrk="0" hangingPunct="1">
              <a:lnSpc>
                <a:spcPct val="100000"/>
              </a:lnSpc>
              <a:spcBef>
                <a:spcPct val="20000"/>
              </a:spcBef>
              <a:spcAft>
                <a:spcPct val="0"/>
              </a:spcAft>
              <a:buClr>
                <a:srgbClr val="FF003C"/>
              </a:buClr>
              <a:buSzTx/>
              <a:buFont typeface="Courier New" charset="0"/>
              <a:buChar char="o"/>
              <a:tabLst/>
              <a:defRPr/>
            </a:pPr>
            <a:r>
              <a:rPr kumimoji="0" lang="en-US" sz="1600" b="0" i="0" u="none" strike="noStrike" kern="1200" cap="none" spc="0" normalizeH="0" baseline="0" noProof="0" dirty="0">
                <a:ln>
                  <a:noFill/>
                </a:ln>
                <a:solidFill>
                  <a:srgbClr val="1E1E1E"/>
                </a:solidFill>
                <a:effectLst/>
                <a:uLnTx/>
                <a:uFillTx/>
                <a:latin typeface="Arial" panose="020B0604020202020204"/>
                <a:cs typeface="Arial" charset="0"/>
              </a:rPr>
              <a:t>Fourth level</a:t>
            </a:r>
          </a:p>
          <a:p>
            <a:pPr marL="2057400" marR="0" lvl="4" indent="-228600" algn="l" defTabSz="914400" rtl="0" eaLnBrk="1" fontAlgn="base" latinLnBrk="0" hangingPunct="1">
              <a:lnSpc>
                <a:spcPct val="100000"/>
              </a:lnSpc>
              <a:spcBef>
                <a:spcPct val="20000"/>
              </a:spcBef>
              <a:spcAft>
                <a:spcPct val="0"/>
              </a:spcAft>
              <a:buClr>
                <a:srgbClr val="FF003C"/>
              </a:buClr>
              <a:buSzTx/>
              <a:buFont typeface="Arial" charset="0"/>
              <a:buChar char="»"/>
              <a:tabLst/>
              <a:defRPr/>
            </a:pPr>
            <a:r>
              <a:rPr kumimoji="0" lang="en-US" sz="1600" b="0" i="0" u="none" strike="noStrike" kern="1200" cap="none" spc="0" normalizeH="0" baseline="0" noProof="0" dirty="0">
                <a:ln>
                  <a:noFill/>
                </a:ln>
                <a:solidFill>
                  <a:srgbClr val="1E1E1E"/>
                </a:solidFill>
                <a:effectLst/>
                <a:uLnTx/>
                <a:uFillTx/>
                <a:latin typeface="Arial" panose="020B0604020202020204"/>
                <a:cs typeface="Arial" charset="0"/>
              </a:rPr>
              <a:t>Fifth level</a:t>
            </a:r>
            <a:endParaRPr kumimoji="0" lang="en-GB" sz="1600" b="0" i="0" u="none" strike="noStrike" kern="1200" cap="none" spc="0" normalizeH="0" baseline="0" noProof="0" dirty="0">
              <a:ln>
                <a:noFill/>
              </a:ln>
              <a:solidFill>
                <a:srgbClr val="1E1E1E"/>
              </a:solidFill>
              <a:effectLst/>
              <a:uLnTx/>
              <a:uFillTx/>
              <a:latin typeface="Arial" panose="020B0604020202020204"/>
              <a:cs typeface="Arial" charset="0"/>
            </a:endParaRPr>
          </a:p>
          <a:p>
            <a:pPr lvl="0"/>
            <a:endParaRPr lang="en-US" dirty="0"/>
          </a:p>
        </p:txBody>
      </p:sp>
      <p:sp>
        <p:nvSpPr>
          <p:cNvPr id="6" name="Tijdelijke aanduiding voor tekst 8"/>
          <p:cNvSpPr>
            <a:spLocks noGrp="1"/>
          </p:cNvSpPr>
          <p:nvPr>
            <p:ph type="body" sz="quarter" idx="11" hasCustomPrompt="1"/>
          </p:nvPr>
        </p:nvSpPr>
        <p:spPr>
          <a:xfrm>
            <a:off x="717369" y="562333"/>
            <a:ext cx="10563406" cy="1390524"/>
          </a:xfrm>
        </p:spPr>
        <p:txBody>
          <a:bodyPr lIns="0" tIns="108000" rIns="0" bIns="0">
            <a:normAutofit/>
          </a:bodyPr>
          <a:lstStyle>
            <a:lvl1pPr marL="0" indent="0">
              <a:spcBef>
                <a:spcPts val="0"/>
              </a:spcBef>
              <a:defRPr sz="3600" b="1" baseline="0">
                <a:solidFill>
                  <a:schemeClr val="tx1"/>
                </a:solidFill>
              </a:defRPr>
            </a:lvl1pPr>
          </a:lstStyle>
          <a:p>
            <a:pPr lvl="0"/>
            <a:r>
              <a:rPr lang="nl-NL" dirty="0"/>
              <a:t>Page title overlined</a:t>
            </a:r>
          </a:p>
        </p:txBody>
      </p:sp>
      <p:sp>
        <p:nvSpPr>
          <p:cNvPr id="5" name="Tijdelijke aanduiding voor tekst 25"/>
          <p:cNvSpPr>
            <a:spLocks noGrp="1"/>
          </p:cNvSpPr>
          <p:nvPr>
            <p:ph type="body" sz="quarter" idx="14"/>
          </p:nvPr>
        </p:nvSpPr>
        <p:spPr>
          <a:xfrm>
            <a:off x="717370" y="6453336"/>
            <a:ext cx="10566381" cy="216024"/>
          </a:xfrm>
        </p:spPr>
        <p:txBody>
          <a:bodyPr lIns="0" tIns="0" rIns="0" bIns="0">
            <a:normAutofit/>
          </a:bodyPr>
          <a:lstStyle>
            <a:lvl1pPr marL="0" indent="0">
              <a:spcBef>
                <a:spcPts val="0"/>
              </a:spcBef>
              <a:defRPr sz="1100" b="0">
                <a:solidFill>
                  <a:srgbClr val="1E1E1E"/>
                </a:solidFill>
              </a:defRPr>
            </a:lvl1pPr>
          </a:lstStyle>
          <a:p>
            <a:pPr lvl="0"/>
            <a:r>
              <a:rPr lang="en-US"/>
              <a:t>Click to edit Master text styles</a:t>
            </a:r>
          </a:p>
        </p:txBody>
      </p:sp>
      <p:cxnSp>
        <p:nvCxnSpPr>
          <p:cNvPr id="8"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717369" y="1988840"/>
            <a:ext cx="5021766" cy="4176464"/>
          </a:xfrm>
        </p:spPr>
        <p:txBody>
          <a:bodyPr/>
          <a:lstStyle>
            <a:lvl1pPr>
              <a:defRPr baseline="0"/>
            </a:lvl1pPr>
            <a:lvl2pPr>
              <a:defRPr b="0"/>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06502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154959" y="720000"/>
            <a:ext cx="7128792" cy="5517312"/>
          </a:xfrm>
          <a:prstGeom prst="rect">
            <a:avLst/>
          </a:prstGeom>
          <a:noFill/>
        </p:spPr>
        <p:txBody>
          <a:bodyPr lIns="0" tIns="0" rIns="0" bIns="0"/>
          <a:lstStyle>
            <a:lvl1pPr marL="342900" marR="0" indent="-342900" algn="l" defTabSz="914400" rtl="0" eaLnBrk="1" fontAlgn="base" latinLnBrk="0" hangingPunct="1">
              <a:lnSpc>
                <a:spcPct val="100000"/>
              </a:lnSpc>
              <a:spcBef>
                <a:spcPct val="20000"/>
              </a:spcBef>
              <a:spcAft>
                <a:spcPct val="0"/>
              </a:spcAft>
              <a:buClr>
                <a:srgbClr val="BE000A"/>
              </a:buClr>
              <a:buSzTx/>
              <a:buFont typeface="Arial" charset="0"/>
              <a:buNone/>
              <a:tabLst/>
              <a:defRPr sz="2000" b="0" i="0" baseline="0">
                <a:solidFill>
                  <a:srgbClr val="1E1E1E"/>
                </a:solidFill>
                <a:latin typeface="Jungka" panose="00000500000000000000" pitchFamily="50" charset="0"/>
                <a:ea typeface="Tahoma" pitchFamily="34" charset="0"/>
                <a:cs typeface="Arial" panose="020B0604020202020204" pitchFamily="34" charset="0"/>
              </a:defRPr>
            </a:lvl1pPr>
            <a:lvl2pPr marL="800100" marR="0" indent="-342900" algn="l" defTabSz="914400" rtl="0" eaLnBrk="1" fontAlgn="base" latinLnBrk="0" hangingPunct="1">
              <a:lnSpc>
                <a:spcPct val="100000"/>
              </a:lnSpc>
              <a:spcBef>
                <a:spcPct val="20000"/>
              </a:spcBef>
              <a:spcAft>
                <a:spcPct val="0"/>
              </a:spcAft>
              <a:buClr>
                <a:srgbClr val="FF003C"/>
              </a:buClr>
              <a:buSzPct val="100000"/>
              <a:buFont typeface="+mj-lt"/>
              <a:buAutoNum type="arabicPeriod"/>
              <a:tabLst/>
              <a:defRPr sz="2000">
                <a:solidFill>
                  <a:schemeClr val="bg1">
                    <a:lumMod val="50000"/>
                  </a:schemeClr>
                </a:solidFill>
                <a:latin typeface="Jungka" panose="00000500000000000000" pitchFamily="50" charset="0"/>
                <a:ea typeface="Tahoma" pitchFamily="34" charset="0"/>
                <a:cs typeface="Tahoma" pitchFamily="34" charset="0"/>
              </a:defRPr>
            </a:lvl2pPr>
            <a:lvl3pPr marL="1200150" marR="0" indent="-285750" algn="l" defTabSz="914400" rtl="0" eaLnBrk="1" fontAlgn="base" latinLnBrk="0" hangingPunct="1">
              <a:lnSpc>
                <a:spcPct val="100000"/>
              </a:lnSpc>
              <a:spcBef>
                <a:spcPct val="20000"/>
              </a:spcBef>
              <a:spcAft>
                <a:spcPct val="0"/>
              </a:spcAft>
              <a:buClr>
                <a:srgbClr val="FF003C"/>
              </a:buClr>
              <a:buSzPct val="150000"/>
              <a:buFont typeface="Arial" charset="0"/>
              <a:buChar char="•"/>
              <a:tabLst/>
              <a:defRPr sz="1800">
                <a:solidFill>
                  <a:schemeClr val="bg1">
                    <a:lumMod val="50000"/>
                  </a:schemeClr>
                </a:solidFill>
                <a:latin typeface="Jungka" panose="00000500000000000000" pitchFamily="50" charset="0"/>
                <a:ea typeface="Tahoma" pitchFamily="34" charset="0"/>
                <a:cs typeface="Tahoma" pitchFamily="34" charset="0"/>
              </a:defRPr>
            </a:lvl3pPr>
            <a:lvl4pPr marL="1600200" marR="0" indent="-228600" algn="l" defTabSz="914400" rtl="0" eaLnBrk="1" fontAlgn="base" latinLnBrk="0" hangingPunct="1">
              <a:lnSpc>
                <a:spcPct val="100000"/>
              </a:lnSpc>
              <a:spcBef>
                <a:spcPct val="20000"/>
              </a:spcBef>
              <a:spcAft>
                <a:spcPct val="0"/>
              </a:spcAft>
              <a:buClr>
                <a:srgbClr val="FF003C"/>
              </a:buClr>
              <a:buSzTx/>
              <a:buFont typeface="Courier New" charset="0"/>
              <a:buChar char="o"/>
              <a:tabLst/>
              <a:defRPr sz="1800">
                <a:solidFill>
                  <a:schemeClr val="bg1">
                    <a:lumMod val="50000"/>
                  </a:schemeClr>
                </a:solidFill>
                <a:latin typeface="Jungka" panose="00000500000000000000" pitchFamily="50" charset="0"/>
                <a:ea typeface="Tahoma" pitchFamily="34" charset="0"/>
                <a:cs typeface="Tahoma" pitchFamily="34" charset="0"/>
              </a:defRPr>
            </a:lvl4pPr>
            <a:lvl5pPr marL="2057400" marR="0" indent="-228600" algn="l" defTabSz="914400" rtl="0" eaLnBrk="1" fontAlgn="base" latinLnBrk="0" hangingPunct="1">
              <a:lnSpc>
                <a:spcPct val="100000"/>
              </a:lnSpc>
              <a:spcBef>
                <a:spcPct val="20000"/>
              </a:spcBef>
              <a:spcAft>
                <a:spcPct val="0"/>
              </a:spcAft>
              <a:buClr>
                <a:srgbClr val="FF003C"/>
              </a:buClr>
              <a:buSzTx/>
              <a:buFont typeface="Arial" charset="0"/>
              <a:buChar char="»"/>
              <a:tabLst/>
              <a:defRPr sz="1800">
                <a:solidFill>
                  <a:schemeClr val="bg1">
                    <a:lumMod val="50000"/>
                  </a:schemeClr>
                </a:solidFill>
                <a:latin typeface="Jungka" panose="00000500000000000000" pitchFamily="50" charset="0"/>
                <a:ea typeface="Tahoma" pitchFamily="34" charset="0"/>
                <a:cs typeface="Tahoma" pitchFamily="34" charset="0"/>
              </a:defRPr>
            </a:lvl5pPr>
          </a:lstStyle>
          <a:p>
            <a:pPr marL="342900" marR="0" lvl="0" indent="-342900" algn="l" defTabSz="914400" rtl="0" eaLnBrk="1" fontAlgn="base" latinLnBrk="0" hangingPunct="1">
              <a:lnSpc>
                <a:spcPct val="100000"/>
              </a:lnSpc>
              <a:spcBef>
                <a:spcPct val="20000"/>
              </a:spcBef>
              <a:spcAft>
                <a:spcPct val="0"/>
              </a:spcAft>
              <a:buClr>
                <a:srgbClr val="BE000A"/>
              </a:buClr>
              <a:buSzTx/>
              <a:buFont typeface="Arial" charset="0"/>
              <a:buNone/>
              <a:tabLst/>
              <a:defRPr/>
            </a:pPr>
            <a:r>
              <a:rPr kumimoji="0" lang="en-US" sz="2000" b="0" i="0" u="none" strike="noStrike" kern="1200" cap="none" spc="0" normalizeH="0" baseline="0" noProof="0" dirty="0">
                <a:ln>
                  <a:noFill/>
                </a:ln>
                <a:solidFill>
                  <a:srgbClr val="1E1E1E"/>
                </a:solidFill>
                <a:effectLst/>
                <a:uLnTx/>
                <a:uFillTx/>
                <a:latin typeface="Arial" panose="020B0604020202020204"/>
                <a:cs typeface="Arial" charset="0"/>
              </a:rPr>
              <a:t>First level</a:t>
            </a:r>
          </a:p>
          <a:p>
            <a:pPr marL="800100" marR="0" lvl="1" indent="-342900" algn="l" defTabSz="914400" rtl="0" eaLnBrk="1" fontAlgn="base" latinLnBrk="0" hangingPunct="1">
              <a:lnSpc>
                <a:spcPct val="100000"/>
              </a:lnSpc>
              <a:spcBef>
                <a:spcPct val="20000"/>
              </a:spcBef>
              <a:spcAft>
                <a:spcPct val="0"/>
              </a:spcAft>
              <a:buClr>
                <a:srgbClr val="FF003C"/>
              </a:buClr>
              <a:buSzPct val="100000"/>
              <a:buFont typeface="+mj-lt"/>
              <a:buAutoNum type="arabicPeriod"/>
              <a:tabLst/>
              <a:defRPr/>
            </a:pPr>
            <a:r>
              <a:rPr kumimoji="0" lang="en-US" sz="1800" b="0" i="0" u="none" strike="noStrike" kern="1200" cap="none" spc="0" normalizeH="0" baseline="0" noProof="0" dirty="0">
                <a:ln>
                  <a:noFill/>
                </a:ln>
                <a:solidFill>
                  <a:srgbClr val="1E1E1E"/>
                </a:solidFill>
                <a:effectLst/>
                <a:uLnTx/>
                <a:uFillTx/>
                <a:latin typeface="Arial" panose="020B0604020202020204"/>
                <a:cs typeface="Arial" charset="0"/>
              </a:rPr>
              <a:t>Second level</a:t>
            </a:r>
          </a:p>
          <a:p>
            <a:pPr marL="1200150" marR="0" lvl="2" indent="-285750" algn="l" defTabSz="914400" rtl="0" eaLnBrk="1" fontAlgn="base" latinLnBrk="0" hangingPunct="1">
              <a:lnSpc>
                <a:spcPct val="100000"/>
              </a:lnSpc>
              <a:spcBef>
                <a:spcPct val="20000"/>
              </a:spcBef>
              <a:spcAft>
                <a:spcPct val="0"/>
              </a:spcAft>
              <a:buClr>
                <a:srgbClr val="FF003C"/>
              </a:buClr>
              <a:buSzPct val="150000"/>
              <a:buFont typeface="Arial" charset="0"/>
              <a:buChar char="•"/>
              <a:tabLst/>
              <a:defRPr/>
            </a:pPr>
            <a:r>
              <a:rPr kumimoji="0" lang="en-US" sz="1600" b="0" i="0" u="none" strike="noStrike" kern="1200" cap="none" spc="0" normalizeH="0" baseline="0" noProof="0" dirty="0">
                <a:ln>
                  <a:noFill/>
                </a:ln>
                <a:solidFill>
                  <a:srgbClr val="1E1E1E"/>
                </a:solidFill>
                <a:effectLst/>
                <a:uLnTx/>
                <a:uFillTx/>
                <a:latin typeface="Arial" panose="020B0604020202020204"/>
                <a:cs typeface="Arial" charset="0"/>
              </a:rPr>
              <a:t>Third level</a:t>
            </a:r>
          </a:p>
          <a:p>
            <a:pPr marL="1600200" marR="0" lvl="3" indent="-228600" algn="l" defTabSz="914400" rtl="0" eaLnBrk="1" fontAlgn="base" latinLnBrk="0" hangingPunct="1">
              <a:lnSpc>
                <a:spcPct val="100000"/>
              </a:lnSpc>
              <a:spcBef>
                <a:spcPct val="20000"/>
              </a:spcBef>
              <a:spcAft>
                <a:spcPct val="0"/>
              </a:spcAft>
              <a:buClr>
                <a:srgbClr val="FF003C"/>
              </a:buClr>
              <a:buSzTx/>
              <a:buFont typeface="Courier New" charset="0"/>
              <a:buChar char="o"/>
              <a:tabLst/>
              <a:defRPr/>
            </a:pPr>
            <a:r>
              <a:rPr kumimoji="0" lang="en-US" sz="1600" b="0" i="0" u="none" strike="noStrike" kern="1200" cap="none" spc="0" normalizeH="0" baseline="0" noProof="0" dirty="0">
                <a:ln>
                  <a:noFill/>
                </a:ln>
                <a:solidFill>
                  <a:srgbClr val="1E1E1E"/>
                </a:solidFill>
                <a:effectLst/>
                <a:uLnTx/>
                <a:uFillTx/>
                <a:latin typeface="Arial" panose="020B0604020202020204"/>
                <a:cs typeface="Arial" charset="0"/>
              </a:rPr>
              <a:t>Fourth level</a:t>
            </a:r>
          </a:p>
          <a:p>
            <a:pPr marL="2057400" marR="0" lvl="4" indent="-228600" algn="l" defTabSz="914400" rtl="0" eaLnBrk="1" fontAlgn="base" latinLnBrk="0" hangingPunct="1">
              <a:lnSpc>
                <a:spcPct val="100000"/>
              </a:lnSpc>
              <a:spcBef>
                <a:spcPct val="20000"/>
              </a:spcBef>
              <a:spcAft>
                <a:spcPct val="0"/>
              </a:spcAft>
              <a:buClr>
                <a:srgbClr val="FF003C"/>
              </a:buClr>
              <a:buSzTx/>
              <a:buFont typeface="Arial" charset="0"/>
              <a:buChar char="»"/>
              <a:tabLst/>
              <a:defRPr/>
            </a:pPr>
            <a:r>
              <a:rPr kumimoji="0" lang="en-US" sz="1600" b="0" i="0" u="none" strike="noStrike" kern="1200" cap="none" spc="0" normalizeH="0" baseline="0" noProof="0" dirty="0">
                <a:ln>
                  <a:noFill/>
                </a:ln>
                <a:solidFill>
                  <a:srgbClr val="1E1E1E"/>
                </a:solidFill>
                <a:effectLst/>
                <a:uLnTx/>
                <a:uFillTx/>
                <a:latin typeface="Arial" panose="020B0604020202020204"/>
                <a:cs typeface="Arial" charset="0"/>
              </a:rPr>
              <a:t>Fifth level</a:t>
            </a:r>
            <a:endParaRPr kumimoji="0" lang="en-GB" sz="1600" b="0" i="0" u="none" strike="noStrike" kern="1200" cap="none" spc="0" normalizeH="0" baseline="0" noProof="0" dirty="0">
              <a:ln>
                <a:noFill/>
              </a:ln>
              <a:solidFill>
                <a:srgbClr val="1E1E1E"/>
              </a:solidFill>
              <a:effectLst/>
              <a:uLnTx/>
              <a:uFillTx/>
              <a:latin typeface="Arial" panose="020B0604020202020204"/>
              <a:cs typeface="Arial" charset="0"/>
            </a:endParaRPr>
          </a:p>
          <a:p>
            <a:pPr marL="342900" marR="0" lvl="0" indent="-342900" algn="l" defTabSz="914400" rtl="0" eaLnBrk="1" fontAlgn="base" latinLnBrk="0" hangingPunct="1">
              <a:lnSpc>
                <a:spcPct val="100000"/>
              </a:lnSpc>
              <a:spcBef>
                <a:spcPct val="20000"/>
              </a:spcBef>
              <a:spcAft>
                <a:spcPct val="0"/>
              </a:spcAft>
              <a:buClr>
                <a:srgbClr val="BE000A"/>
              </a:buClr>
              <a:buSzTx/>
              <a:buFont typeface="Arial" charset="0"/>
              <a:buNone/>
              <a:tabLst/>
              <a:defRPr/>
            </a:pPr>
            <a:endParaRPr kumimoji="0" lang="en-US" sz="1600" b="0" i="0" u="none" strike="noStrike" kern="1200" cap="none" spc="0" normalizeH="0" baseline="0" noProof="0" dirty="0">
              <a:ln>
                <a:noFill/>
              </a:ln>
              <a:solidFill>
                <a:srgbClr val="1E1E1E"/>
              </a:solidFill>
              <a:effectLst/>
              <a:uLnTx/>
              <a:uFillTx/>
              <a:latin typeface="Arial" panose="020B0604020202020204"/>
              <a:cs typeface="Arial" charset="0"/>
            </a:endParaRPr>
          </a:p>
        </p:txBody>
      </p:sp>
      <p:sp>
        <p:nvSpPr>
          <p:cNvPr id="9" name="Tijdelijke aanduiding voor tekst 8"/>
          <p:cNvSpPr>
            <a:spLocks noGrp="1"/>
          </p:cNvSpPr>
          <p:nvPr>
            <p:ph type="body" sz="quarter" idx="10" hasCustomPrompt="1"/>
          </p:nvPr>
        </p:nvSpPr>
        <p:spPr>
          <a:xfrm>
            <a:off x="717370" y="562333"/>
            <a:ext cx="3236382" cy="1390524"/>
          </a:xfrm>
        </p:spPr>
        <p:txBody>
          <a:bodyPr lIns="0" tIns="108000" rIns="0" bIns="0">
            <a:normAutofit/>
          </a:bodyPr>
          <a:lstStyle>
            <a:lvl1pPr marL="0" indent="0">
              <a:spcBef>
                <a:spcPts val="0"/>
              </a:spcBef>
              <a:defRPr sz="3600" b="1" baseline="0">
                <a:solidFill>
                  <a:schemeClr val="tx1"/>
                </a:solidFill>
              </a:defRPr>
            </a:lvl1pPr>
          </a:lstStyle>
          <a:p>
            <a:pPr lvl="0"/>
            <a:r>
              <a:rPr lang="nl-NL" dirty="0"/>
              <a:t>Graph</a:t>
            </a:r>
          </a:p>
          <a:p>
            <a:pPr lvl="0"/>
            <a:r>
              <a:rPr lang="nl-NL" dirty="0"/>
              <a:t>Title</a:t>
            </a:r>
          </a:p>
        </p:txBody>
      </p:sp>
      <p:sp>
        <p:nvSpPr>
          <p:cNvPr id="22" name="Tijdelijke aanduiding voor tekst 21"/>
          <p:cNvSpPr>
            <a:spLocks noGrp="1"/>
          </p:cNvSpPr>
          <p:nvPr>
            <p:ph type="body" sz="quarter" idx="13" hasCustomPrompt="1"/>
          </p:nvPr>
        </p:nvSpPr>
        <p:spPr>
          <a:xfrm>
            <a:off x="717370" y="2276873"/>
            <a:ext cx="3236913" cy="571252"/>
          </a:xfrm>
        </p:spPr>
        <p:txBody>
          <a:bodyPr lIns="0" tIns="0" rIns="0" bIns="0">
            <a:normAutofit/>
          </a:bodyPr>
          <a:lstStyle>
            <a:lvl1pPr marL="0" indent="0">
              <a:defRPr sz="2400" b="1"/>
            </a:lvl1pPr>
          </a:lstStyle>
          <a:p>
            <a:pPr lvl="0"/>
            <a:r>
              <a:rPr lang="nl-NL" dirty="0"/>
              <a:t>Subtitle</a:t>
            </a:r>
          </a:p>
        </p:txBody>
      </p:sp>
      <p:sp>
        <p:nvSpPr>
          <p:cNvPr id="26" name="Tijdelijke aanduiding voor tekst 25"/>
          <p:cNvSpPr>
            <a:spLocks noGrp="1"/>
          </p:cNvSpPr>
          <p:nvPr>
            <p:ph type="body" sz="quarter" idx="14"/>
          </p:nvPr>
        </p:nvSpPr>
        <p:spPr>
          <a:xfrm>
            <a:off x="717370" y="2847975"/>
            <a:ext cx="3237093" cy="3429297"/>
          </a:xfrm>
        </p:spPr>
        <p:txBody>
          <a:bodyPr lIns="0" tIns="0" rIns="0" bIns="0"/>
          <a:lstStyle>
            <a:lvl1pPr marL="0" indent="0">
              <a:defRPr>
                <a:solidFill>
                  <a:srgbClr val="1E1E1E"/>
                </a:solidFill>
              </a:defRPr>
            </a:lvl1pPr>
          </a:lstStyle>
          <a:p>
            <a:pPr lvl="0"/>
            <a:r>
              <a:rPr lang="en-US"/>
              <a:t>Click to edit Master text styles</a:t>
            </a:r>
          </a:p>
        </p:txBody>
      </p:sp>
      <p:sp>
        <p:nvSpPr>
          <p:cNvPr id="6" name="Tijdelijke aanduiding voor tekst 25"/>
          <p:cNvSpPr>
            <a:spLocks noGrp="1"/>
          </p:cNvSpPr>
          <p:nvPr>
            <p:ph type="body" sz="quarter" idx="15"/>
          </p:nvPr>
        </p:nvSpPr>
        <p:spPr>
          <a:xfrm>
            <a:off x="717370" y="6453336"/>
            <a:ext cx="10566381" cy="216024"/>
          </a:xfrm>
        </p:spPr>
        <p:txBody>
          <a:bodyPr lIns="0" tIns="0" rIns="0" bIns="0">
            <a:normAutofit/>
          </a:bodyPr>
          <a:lstStyle>
            <a:lvl1pPr marL="0" indent="0">
              <a:spcBef>
                <a:spcPts val="0"/>
              </a:spcBef>
              <a:defRPr sz="1100" b="0">
                <a:solidFill>
                  <a:srgbClr val="1E1E1E"/>
                </a:solidFill>
              </a:defRPr>
            </a:lvl1pPr>
          </a:lstStyle>
          <a:p>
            <a:pPr lvl="0"/>
            <a:r>
              <a:rPr lang="en-US"/>
              <a:t>Click to edit Master text styles</a:t>
            </a:r>
          </a:p>
        </p:txBody>
      </p:sp>
      <p:cxnSp>
        <p:nvCxnSpPr>
          <p:cNvPr id="7"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909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5"/>
          </p:nvPr>
        </p:nvSpPr>
        <p:spPr>
          <a:xfrm>
            <a:off x="4371175" y="1"/>
            <a:ext cx="7827174" cy="6857999"/>
          </a:xfrm>
          <a:custGeom>
            <a:avLst/>
            <a:gdLst>
              <a:gd name="connsiteX0" fmla="*/ 867492 w 7827174"/>
              <a:gd name="connsiteY0" fmla="*/ 0 h 6857999"/>
              <a:gd name="connsiteX1" fmla="*/ 7827174 w 7827174"/>
              <a:gd name="connsiteY1" fmla="*/ 0 h 6857999"/>
              <a:gd name="connsiteX2" fmla="*/ 7827174 w 7827174"/>
              <a:gd name="connsiteY2" fmla="*/ 6857999 h 6857999"/>
              <a:gd name="connsiteX3" fmla="*/ 867492 w 7827174"/>
              <a:gd name="connsiteY3" fmla="*/ 6857999 h 6857999"/>
              <a:gd name="connsiteX4" fmla="*/ 709999 w 7827174"/>
              <a:gd name="connsiteY4" fmla="*/ 6550498 h 6857999"/>
              <a:gd name="connsiteX5" fmla="*/ 0 w 7827174"/>
              <a:gd name="connsiteY5" fmla="*/ 3429000 h 6857999"/>
              <a:gd name="connsiteX6" fmla="*/ 709999 w 7827174"/>
              <a:gd name="connsiteY6" fmla="*/ 30750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7174" h="6857999">
                <a:moveTo>
                  <a:pt x="867492" y="0"/>
                </a:moveTo>
                <a:lnTo>
                  <a:pt x="7827174" y="0"/>
                </a:lnTo>
                <a:lnTo>
                  <a:pt x="7827174" y="6857999"/>
                </a:lnTo>
                <a:lnTo>
                  <a:pt x="867492" y="6857999"/>
                </a:lnTo>
                <a:lnTo>
                  <a:pt x="709999" y="6550498"/>
                </a:lnTo>
                <a:cubicBezTo>
                  <a:pt x="254988" y="5606198"/>
                  <a:pt x="0" y="4547377"/>
                  <a:pt x="0" y="3429000"/>
                </a:cubicBezTo>
                <a:cubicBezTo>
                  <a:pt x="0" y="2310624"/>
                  <a:pt x="254988" y="1251803"/>
                  <a:pt x="709999" y="307503"/>
                </a:cubicBezTo>
                <a:close/>
              </a:path>
            </a:pathLst>
          </a:custGeom>
          <a:solidFill>
            <a:srgbClr val="E6E6E6"/>
          </a:solidFill>
        </p:spPr>
        <p:txBody>
          <a:bodyPr vert="horz" wrap="square" lIns="90000">
            <a:noAutofit/>
          </a:bodyPr>
          <a:lstStyle>
            <a:lvl1pPr marL="0" indent="0" algn="ctr">
              <a:spcBef>
                <a:spcPts val="400"/>
              </a:spcBef>
              <a:defRPr/>
            </a:lvl1pPr>
          </a:lstStyle>
          <a:p>
            <a:r>
              <a:rPr lang="en-US"/>
              <a:t>Click icon to add picture</a:t>
            </a:r>
            <a:endParaRPr lang="nl-NL" dirty="0"/>
          </a:p>
        </p:txBody>
      </p:sp>
      <p:sp>
        <p:nvSpPr>
          <p:cNvPr id="9" name="Tijdelijke aanduiding voor tekst 8"/>
          <p:cNvSpPr>
            <a:spLocks noGrp="1"/>
          </p:cNvSpPr>
          <p:nvPr>
            <p:ph type="body" sz="quarter" idx="10" hasCustomPrompt="1"/>
          </p:nvPr>
        </p:nvSpPr>
        <p:spPr>
          <a:xfrm>
            <a:off x="717370" y="562333"/>
            <a:ext cx="3236382" cy="1390524"/>
          </a:xfrm>
        </p:spPr>
        <p:txBody>
          <a:bodyPr lIns="0" tIns="108000" rIns="0" bIns="0">
            <a:normAutofit/>
          </a:bodyPr>
          <a:lstStyle>
            <a:lvl1pPr marL="0" indent="0">
              <a:spcBef>
                <a:spcPts val="0"/>
              </a:spcBef>
              <a:defRPr sz="3600" b="1" baseline="0">
                <a:solidFill>
                  <a:schemeClr val="tx1"/>
                </a:solidFill>
              </a:defRPr>
            </a:lvl1pPr>
          </a:lstStyle>
          <a:p>
            <a:pPr lvl="0"/>
            <a:r>
              <a:rPr lang="nl-NL" dirty="0"/>
              <a:t>Picture</a:t>
            </a:r>
          </a:p>
          <a:p>
            <a:pPr lvl="0"/>
            <a:r>
              <a:rPr lang="nl-NL" dirty="0"/>
              <a:t>Title</a:t>
            </a:r>
          </a:p>
        </p:txBody>
      </p:sp>
      <p:sp>
        <p:nvSpPr>
          <p:cNvPr id="15" name="Tijdelijke aanduiding voor tekst 21"/>
          <p:cNvSpPr>
            <a:spLocks noGrp="1"/>
          </p:cNvSpPr>
          <p:nvPr>
            <p:ph type="body" sz="quarter" idx="13" hasCustomPrompt="1"/>
          </p:nvPr>
        </p:nvSpPr>
        <p:spPr>
          <a:xfrm>
            <a:off x="717370" y="2276873"/>
            <a:ext cx="3236913" cy="571252"/>
          </a:xfrm>
        </p:spPr>
        <p:txBody>
          <a:bodyPr lIns="0" tIns="0" rIns="0" bIns="0">
            <a:normAutofit/>
          </a:bodyPr>
          <a:lstStyle>
            <a:lvl1pPr marL="0" indent="0">
              <a:defRPr sz="2400" b="1"/>
            </a:lvl1pPr>
          </a:lstStyle>
          <a:p>
            <a:pPr lvl="0"/>
            <a:r>
              <a:rPr lang="nl-NL" dirty="0"/>
              <a:t>Subtitle</a:t>
            </a:r>
          </a:p>
        </p:txBody>
      </p:sp>
      <p:sp>
        <p:nvSpPr>
          <p:cNvPr id="16" name="Tijdelijke aanduiding voor tekst 25"/>
          <p:cNvSpPr>
            <a:spLocks noGrp="1"/>
          </p:cNvSpPr>
          <p:nvPr>
            <p:ph type="body" sz="quarter" idx="14"/>
          </p:nvPr>
        </p:nvSpPr>
        <p:spPr>
          <a:xfrm>
            <a:off x="717370" y="2847975"/>
            <a:ext cx="3237093" cy="3676650"/>
          </a:xfrm>
        </p:spPr>
        <p:txBody>
          <a:bodyPr lIns="0" tIns="0" rIns="0" bIns="0"/>
          <a:lstStyle>
            <a:lvl1pPr marL="0" indent="0" algn="l">
              <a:defRPr>
                <a:solidFill>
                  <a:srgbClr val="1E1E1E"/>
                </a:solidFill>
              </a:defRPr>
            </a:lvl1pPr>
          </a:lstStyle>
          <a:p>
            <a:pPr lvl="0"/>
            <a:r>
              <a:rPr lang="en-US"/>
              <a:t>Click to edit Master text styles</a:t>
            </a:r>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9058" y="6348498"/>
            <a:ext cx="381571" cy="3651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68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Roundtable">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j-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j-lt"/>
              </a:defRPr>
            </a:lvl1pPr>
          </a:lstStyle>
          <a:p>
            <a:pPr lvl="0"/>
            <a:r>
              <a:rPr lang="en-US"/>
              <a:t>Click to edit Master text styles</a:t>
            </a:r>
          </a:p>
        </p:txBody>
      </p:sp>
      <p:pic>
        <p:nvPicPr>
          <p:cNvPr id="7170" name="Picture 2" descr="\\dc1\CompanyData\WFA_Communications\Brand positioning\2016 Brand Uplift\Identity Guidelines final\illustrations\wfa_meeting_room_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2853" t="5191" r="19805" b="12698"/>
          <a:stretch/>
        </p:blipFill>
        <p:spPr bwMode="auto">
          <a:xfrm>
            <a:off x="7885256" y="2230090"/>
            <a:ext cx="4313094" cy="436726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j-lt"/>
              </a:defRPr>
            </a:lvl1pPr>
          </a:lstStyle>
          <a:p>
            <a:r>
              <a:rPr lang="en-US"/>
              <a:t>Click to edit Master title style</a:t>
            </a:r>
            <a:endParaRPr lang="nl-NL" dirty="0"/>
          </a:p>
        </p:txBody>
      </p:sp>
    </p:spTree>
    <p:extLst>
      <p:ext uri="{BB962C8B-B14F-4D97-AF65-F5344CB8AC3E}">
        <p14:creationId xmlns:p14="http://schemas.microsoft.com/office/powerpoint/2010/main" val="3370380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Squa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045A17-CD01-49BC-A03E-447998016FC8}"/>
              </a:ext>
            </a:extLst>
          </p:cNvPr>
          <p:cNvSpPr>
            <a:spLocks noGrp="1"/>
          </p:cNvSpPr>
          <p:nvPr>
            <p:ph type="pic" sz="quarter" idx="16"/>
          </p:nvPr>
        </p:nvSpPr>
        <p:spPr>
          <a:xfrm>
            <a:off x="5946775" y="0"/>
            <a:ext cx="6248400" cy="6858000"/>
          </a:xfrm>
          <a:solidFill>
            <a:schemeClr val="bg2"/>
          </a:solidFill>
        </p:spPr>
        <p:txBody>
          <a:bodyPr/>
          <a:lstStyle>
            <a:lvl1pPr>
              <a:defRPr/>
            </a:lvl1pPr>
          </a:lstStyle>
          <a:p>
            <a:r>
              <a:rPr lang="en-US"/>
              <a:t>Click icon to add picture</a:t>
            </a:r>
            <a:endParaRPr lang="es-CO" dirty="0"/>
          </a:p>
        </p:txBody>
      </p:sp>
      <p:sp>
        <p:nvSpPr>
          <p:cNvPr id="9" name="Tijdelijke aanduiding voor tekst 8"/>
          <p:cNvSpPr>
            <a:spLocks noGrp="1"/>
          </p:cNvSpPr>
          <p:nvPr>
            <p:ph type="body" sz="quarter" idx="10" hasCustomPrompt="1"/>
          </p:nvPr>
        </p:nvSpPr>
        <p:spPr>
          <a:xfrm>
            <a:off x="717369" y="562333"/>
            <a:ext cx="4543605" cy="1390524"/>
          </a:xfrm>
        </p:spPr>
        <p:txBody>
          <a:bodyPr lIns="0" tIns="108000" rIns="0" bIns="0">
            <a:normAutofit/>
          </a:bodyPr>
          <a:lstStyle>
            <a:lvl1pPr marL="0" indent="0">
              <a:spcBef>
                <a:spcPts val="0"/>
              </a:spcBef>
              <a:defRPr sz="3600" b="1" baseline="0">
                <a:solidFill>
                  <a:schemeClr val="tx1"/>
                </a:solidFill>
              </a:defRPr>
            </a:lvl1pPr>
          </a:lstStyle>
          <a:p>
            <a:pPr lvl="0"/>
            <a:r>
              <a:rPr lang="nl-NL" dirty="0"/>
              <a:t>Picture Title</a:t>
            </a:r>
          </a:p>
        </p:txBody>
      </p:sp>
      <p:sp>
        <p:nvSpPr>
          <p:cNvPr id="15" name="Tijdelijke aanduiding voor tekst 21"/>
          <p:cNvSpPr>
            <a:spLocks noGrp="1"/>
          </p:cNvSpPr>
          <p:nvPr>
            <p:ph type="body" sz="quarter" idx="13" hasCustomPrompt="1"/>
          </p:nvPr>
        </p:nvSpPr>
        <p:spPr>
          <a:xfrm>
            <a:off x="717370" y="2276873"/>
            <a:ext cx="4543605" cy="571252"/>
          </a:xfrm>
        </p:spPr>
        <p:txBody>
          <a:bodyPr lIns="0" tIns="0" rIns="0" bIns="0">
            <a:normAutofit/>
          </a:bodyPr>
          <a:lstStyle>
            <a:lvl1pPr marL="0" indent="0">
              <a:defRPr sz="2400" b="1"/>
            </a:lvl1pPr>
          </a:lstStyle>
          <a:p>
            <a:pPr lvl="0"/>
            <a:r>
              <a:rPr lang="nl-NL" dirty="0"/>
              <a:t>Subtitle</a:t>
            </a:r>
          </a:p>
        </p:txBody>
      </p:sp>
      <p:sp>
        <p:nvSpPr>
          <p:cNvPr id="16" name="Tijdelijke aanduiding voor tekst 25"/>
          <p:cNvSpPr>
            <a:spLocks noGrp="1"/>
          </p:cNvSpPr>
          <p:nvPr>
            <p:ph type="body" sz="quarter" idx="14"/>
          </p:nvPr>
        </p:nvSpPr>
        <p:spPr>
          <a:xfrm>
            <a:off x="717370" y="2847975"/>
            <a:ext cx="4543605" cy="3676650"/>
          </a:xfrm>
        </p:spPr>
        <p:txBody>
          <a:bodyPr lIns="0" tIns="0" rIns="0" bIns="0"/>
          <a:lstStyle>
            <a:lvl1pPr marL="0" indent="0" algn="l">
              <a:defRPr>
                <a:solidFill>
                  <a:srgbClr val="1E1E1E"/>
                </a:solidFill>
              </a:defRPr>
            </a:lvl1pPr>
          </a:lstStyle>
          <a:p>
            <a:pPr lvl="0"/>
            <a:r>
              <a:rPr lang="en-US"/>
              <a:t>Click to edit Master text styles</a:t>
            </a:r>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9058" y="6348498"/>
            <a:ext cx="381571" cy="3651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70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Full P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9855"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835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9058" y="6348498"/>
            <a:ext cx="381571"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7370" y="562333"/>
            <a:ext cx="3236382" cy="1390524"/>
          </a:xfrm>
          <a:ln>
            <a:noFill/>
          </a:ln>
        </p:spPr>
        <p:txBody>
          <a:bodyPr lIns="0" tIns="108000" rIns="0" bIns="0">
            <a:normAutofit/>
          </a:bodyPr>
          <a:lstStyle>
            <a:lvl1pPr marL="0" indent="0">
              <a:spcBef>
                <a:spcPts val="0"/>
              </a:spcBef>
              <a:defRPr sz="3600" b="1" baseline="0">
                <a:solidFill>
                  <a:schemeClr val="tx1"/>
                </a:solidFill>
              </a:defRPr>
            </a:lvl1pPr>
          </a:lstStyle>
          <a:p>
            <a:pPr lvl="0"/>
            <a:r>
              <a:rPr lang="nl-NL" dirty="0"/>
              <a:t>Picture</a:t>
            </a:r>
          </a:p>
          <a:p>
            <a:pPr lvl="0"/>
            <a:r>
              <a:rPr lang="nl-NL" dirty="0"/>
              <a:t>Title</a:t>
            </a:r>
          </a:p>
        </p:txBody>
      </p:sp>
      <p:cxnSp>
        <p:nvCxnSpPr>
          <p:cNvPr id="11"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05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Full Page v2">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9855" cy="6885384"/>
          </a:xfrm>
        </p:spPr>
        <p:txBody>
          <a:bodyPr/>
          <a:lstStyle>
            <a:lvl1pPr>
              <a:defRPr/>
            </a:lvl1pPr>
          </a:lstStyle>
          <a:p>
            <a:r>
              <a:rPr lang="en-US"/>
              <a:t>Click icon to add picture</a:t>
            </a:r>
            <a:endParaRPr lang="en-GB" dirty="0"/>
          </a:p>
        </p:txBody>
      </p:sp>
      <p:sp>
        <p:nvSpPr>
          <p:cNvPr id="4" name="Rectangle 3"/>
          <p:cNvSpPr/>
          <p:nvPr userDrawn="1"/>
        </p:nvSpPr>
        <p:spPr>
          <a:xfrm>
            <a:off x="-1" y="0"/>
            <a:ext cx="12198351" cy="6858000"/>
          </a:xfrm>
          <a:prstGeom prst="rect">
            <a:avLst/>
          </a:prstGeom>
          <a:solidFill>
            <a:srgbClr val="E6E6E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9058" y="6348498"/>
            <a:ext cx="381571" cy="36516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0" hasCustomPrompt="1"/>
          </p:nvPr>
        </p:nvSpPr>
        <p:spPr>
          <a:xfrm>
            <a:off x="717370" y="562333"/>
            <a:ext cx="3236382" cy="1390524"/>
          </a:xfrm>
          <a:ln>
            <a:noFill/>
          </a:ln>
        </p:spPr>
        <p:txBody>
          <a:bodyPr lIns="0" tIns="108000" rIns="0" bIns="0">
            <a:normAutofit/>
          </a:bodyPr>
          <a:lstStyle>
            <a:lvl1pPr marL="0" indent="0">
              <a:spcBef>
                <a:spcPts val="0"/>
              </a:spcBef>
              <a:defRPr sz="3600" b="1" baseline="0">
                <a:solidFill>
                  <a:schemeClr val="bg1"/>
                </a:solidFill>
              </a:defRPr>
            </a:lvl1pPr>
          </a:lstStyle>
          <a:p>
            <a:pPr lvl="0"/>
            <a:r>
              <a:rPr lang="nl-NL" dirty="0"/>
              <a:t>Picture</a:t>
            </a:r>
          </a:p>
          <a:p>
            <a:pPr lvl="0"/>
            <a:r>
              <a:rPr lang="nl-NL" dirty="0"/>
              <a:t>Title</a:t>
            </a:r>
          </a:p>
        </p:txBody>
      </p:sp>
      <p:cxnSp>
        <p:nvCxnSpPr>
          <p:cNvPr id="11" name="Rechte verbindingslijn 3"/>
          <p:cNvCxnSpPr/>
          <p:nvPr userDrawn="1"/>
        </p:nvCxnSpPr>
        <p:spPr>
          <a:xfrm>
            <a:off x="717369" y="562333"/>
            <a:ext cx="178140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881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Full Page 3">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219855" cy="6885384"/>
          </a:xfrm>
          <a:noFill/>
        </p:spPr>
        <p:txBody>
          <a:bodyPr/>
          <a:lstStyle>
            <a:lvl1pPr>
              <a:defRPr/>
            </a:lvl1pPr>
          </a:lstStyle>
          <a:p>
            <a:r>
              <a:rPr lang="en-US"/>
              <a:t>Click icon to add picture</a:t>
            </a:r>
            <a:endParaRPr lang="en-GB" dirty="0"/>
          </a:p>
        </p:txBody>
      </p:sp>
      <p:pic>
        <p:nvPicPr>
          <p:cNvPr id="7" name="Picture 6" descr="C:\Users\c.cristache\Desktop\wfa_logotype_horizonta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0488"/>
          <a:stretch/>
        </p:blipFill>
        <p:spPr bwMode="auto">
          <a:xfrm>
            <a:off x="11659058" y="6348498"/>
            <a:ext cx="381571" cy="3651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1504" y="7034"/>
            <a:ext cx="12198351" cy="6858000"/>
          </a:xfrm>
          <a:prstGeom prst="rect">
            <a:avLst/>
          </a:prstGeom>
          <a:solidFill>
            <a:srgbClr val="E6E6E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jdelijke aanduiding voor tekst 8"/>
          <p:cNvSpPr>
            <a:spLocks noGrp="1"/>
          </p:cNvSpPr>
          <p:nvPr>
            <p:ph type="body" sz="quarter" idx="10" hasCustomPrompt="1"/>
          </p:nvPr>
        </p:nvSpPr>
        <p:spPr>
          <a:xfrm>
            <a:off x="717370" y="562333"/>
            <a:ext cx="3236382" cy="1390524"/>
          </a:xfrm>
          <a:ln>
            <a:noFill/>
          </a:ln>
        </p:spPr>
        <p:txBody>
          <a:bodyPr lIns="0" tIns="108000" rIns="0" bIns="0">
            <a:normAutofit/>
          </a:bodyPr>
          <a:lstStyle>
            <a:lvl1pPr marL="0" indent="0">
              <a:spcBef>
                <a:spcPts val="0"/>
              </a:spcBef>
              <a:defRPr sz="3600" b="1" baseline="0">
                <a:solidFill>
                  <a:srgbClr val="1E1E1E"/>
                </a:solidFill>
              </a:defRPr>
            </a:lvl1pPr>
          </a:lstStyle>
          <a:p>
            <a:pPr lvl="0"/>
            <a:r>
              <a:rPr lang="nl-NL" dirty="0"/>
              <a:t>Picture</a:t>
            </a:r>
          </a:p>
          <a:p>
            <a:pPr lvl="0"/>
            <a:r>
              <a:rPr lang="nl-NL" dirty="0"/>
              <a:t>Title</a:t>
            </a:r>
          </a:p>
        </p:txBody>
      </p:sp>
      <p:cxnSp>
        <p:nvCxnSpPr>
          <p:cNvPr id="11" name="Rechte verbindingslijn 3"/>
          <p:cNvCxnSpPr/>
          <p:nvPr userDrawn="1"/>
        </p:nvCxnSpPr>
        <p:spPr>
          <a:xfrm>
            <a:off x="717369" y="562333"/>
            <a:ext cx="1781406" cy="0"/>
          </a:xfrm>
          <a:prstGeom prst="line">
            <a:avLst/>
          </a:prstGeom>
          <a:ln w="63500">
            <a:solidFill>
              <a:srgbClr val="1E1E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759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7" name="Rectangle 1"/>
          <p:cNvSpPr/>
          <p:nvPr userDrawn="1"/>
        </p:nvSpPr>
        <p:spPr>
          <a:xfrm>
            <a:off x="0" y="0"/>
            <a:ext cx="1219835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Jungka" panose="00000500000000000000" pitchFamily="50" charset="0"/>
            </a:endParaRPr>
          </a:p>
        </p:txBody>
      </p:sp>
      <p:sp>
        <p:nvSpPr>
          <p:cNvPr id="10" name="Tijdelijke aanduiding voor tekst 14"/>
          <p:cNvSpPr>
            <a:spLocks noGrp="1"/>
          </p:cNvSpPr>
          <p:nvPr>
            <p:ph type="body" sz="quarter" idx="11" hasCustomPrompt="1"/>
          </p:nvPr>
        </p:nvSpPr>
        <p:spPr>
          <a:xfrm>
            <a:off x="3146847" y="5589240"/>
            <a:ext cx="6048672" cy="504056"/>
          </a:xfrm>
          <a:prstGeom prst="rect">
            <a:avLst/>
          </a:prstGeom>
        </p:spPr>
        <p:txBody>
          <a:bodyPr vert="horz">
            <a:noAutofit/>
          </a:bodyPr>
          <a:lstStyle>
            <a:lvl1pPr marL="0" indent="0" algn="ctr">
              <a:spcBef>
                <a:spcPts val="0"/>
              </a:spcBef>
              <a:defRPr sz="2800" b="0" i="0">
                <a:solidFill>
                  <a:srgbClr val="1E1E1E"/>
                </a:solidFill>
                <a:latin typeface="Jungka" panose="00000500000000000000" pitchFamily="50" charset="0"/>
                <a:cs typeface="Arial" panose="020B0604020202020204" pitchFamily="34" charset="0"/>
              </a:defRPr>
            </a:lvl1pPr>
          </a:lstStyle>
          <a:p>
            <a:pPr lvl="0"/>
            <a:r>
              <a:rPr lang="nl-BE" dirty="0"/>
              <a:t>Job title</a:t>
            </a:r>
          </a:p>
        </p:txBody>
      </p:sp>
      <p:sp>
        <p:nvSpPr>
          <p:cNvPr id="11" name="Tijdelijke aanduiding voor tekst 16"/>
          <p:cNvSpPr>
            <a:spLocks noGrp="1"/>
          </p:cNvSpPr>
          <p:nvPr>
            <p:ph type="body" sz="quarter" idx="12" hasCustomPrompt="1"/>
          </p:nvPr>
        </p:nvSpPr>
        <p:spPr>
          <a:xfrm>
            <a:off x="3146847" y="4941168"/>
            <a:ext cx="6048672" cy="576485"/>
          </a:xfrm>
          <a:prstGeom prst="rect">
            <a:avLst/>
          </a:prstGeom>
        </p:spPr>
        <p:txBody>
          <a:bodyPr vert="horz"/>
          <a:lstStyle>
            <a:lvl1pPr marL="0" indent="0" algn="ctr">
              <a:spcBef>
                <a:spcPts val="1000"/>
              </a:spcBef>
              <a:defRPr sz="3600" b="1" i="0">
                <a:solidFill>
                  <a:srgbClr val="FF003C"/>
                </a:solidFill>
                <a:latin typeface="Jungka" panose="00000500000000000000" pitchFamily="50" charset="0"/>
                <a:cs typeface="Arial" panose="020B0604020202020204" pitchFamily="34" charset="0"/>
              </a:defRPr>
            </a:lvl1pPr>
          </a:lstStyle>
          <a:p>
            <a:pPr lvl="0"/>
            <a:r>
              <a:rPr lang="nl-BE" dirty="0"/>
              <a:t>Name</a:t>
            </a:r>
            <a:endParaRPr lang="nl-NL" dirty="0"/>
          </a:p>
        </p:txBody>
      </p:sp>
      <p:sp>
        <p:nvSpPr>
          <p:cNvPr id="12" name="Tijdelijke aanduiding voor afbeelding 3"/>
          <p:cNvSpPr>
            <a:spLocks noGrp="1"/>
          </p:cNvSpPr>
          <p:nvPr>
            <p:ph type="pic" sz="quarter" idx="15"/>
          </p:nvPr>
        </p:nvSpPr>
        <p:spPr>
          <a:xfrm>
            <a:off x="4082951" y="476672"/>
            <a:ext cx="4298975" cy="4270784"/>
          </a:xfrm>
          <a:prstGeom prst="ellipse">
            <a:avLst/>
          </a:prstGeom>
          <a:solidFill>
            <a:schemeClr val="bg1"/>
          </a:solidFill>
        </p:spPr>
        <p:txBody>
          <a:bodyPr vert="horz"/>
          <a:lstStyle>
            <a:lvl1pPr marL="0" indent="0" algn="ctr">
              <a:spcBef>
                <a:spcPts val="400"/>
              </a:spcBef>
              <a:defRPr/>
            </a:lvl1pPr>
          </a:lstStyle>
          <a:p>
            <a:r>
              <a:rPr lang="en-US"/>
              <a:t>Click icon to add picture</a:t>
            </a:r>
            <a:endParaRPr lang="nl-NL" dirty="0"/>
          </a:p>
        </p:txBody>
      </p:sp>
      <p:sp>
        <p:nvSpPr>
          <p:cNvPr id="6" name="Tijdelijke aanduiding voor tekst 14"/>
          <p:cNvSpPr>
            <a:spLocks noGrp="1"/>
          </p:cNvSpPr>
          <p:nvPr>
            <p:ph type="body" sz="quarter" idx="16" hasCustomPrompt="1"/>
          </p:nvPr>
        </p:nvSpPr>
        <p:spPr>
          <a:xfrm>
            <a:off x="3146847" y="6093296"/>
            <a:ext cx="6048672" cy="504056"/>
          </a:xfrm>
          <a:prstGeom prst="rect">
            <a:avLst/>
          </a:prstGeom>
        </p:spPr>
        <p:txBody>
          <a:bodyPr vert="horz">
            <a:noAutofit/>
          </a:bodyPr>
          <a:lstStyle>
            <a:lvl1pPr marL="0" indent="0" algn="ctr">
              <a:spcBef>
                <a:spcPts val="0"/>
              </a:spcBef>
              <a:defRPr sz="2800" b="0" i="0">
                <a:solidFill>
                  <a:srgbClr val="878787"/>
                </a:solidFill>
                <a:latin typeface="Jungka" panose="00000500000000000000" pitchFamily="50" charset="0"/>
                <a:cs typeface="Arial" panose="020B0604020202020204" pitchFamily="34" charset="0"/>
              </a:defRPr>
            </a:lvl1pPr>
          </a:lstStyle>
          <a:p>
            <a:pPr lvl="0"/>
            <a:r>
              <a:rPr lang="en-GB" noProof="0" dirty="0"/>
              <a:t>Company</a:t>
            </a:r>
          </a:p>
        </p:txBody>
      </p:sp>
    </p:spTree>
    <p:extLst>
      <p:ext uri="{BB962C8B-B14F-4D97-AF65-F5344CB8AC3E}">
        <p14:creationId xmlns:p14="http://schemas.microsoft.com/office/powerpoint/2010/main" val="666342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nel x4">
    <p:spTree>
      <p:nvGrpSpPr>
        <p:cNvPr id="1" name=""/>
        <p:cNvGrpSpPr/>
        <p:nvPr/>
      </p:nvGrpSpPr>
      <p:grpSpPr>
        <a:xfrm>
          <a:off x="0" y="0"/>
          <a:ext cx="0" cy="0"/>
          <a:chOff x="0" y="0"/>
          <a:chExt cx="0" cy="0"/>
        </a:xfrm>
      </p:grpSpPr>
      <p:sp>
        <p:nvSpPr>
          <p:cNvPr id="54" name="Rectangle 1"/>
          <p:cNvSpPr/>
          <p:nvPr userDrawn="1"/>
        </p:nvSpPr>
        <p:spPr>
          <a:xfrm>
            <a:off x="3175" y="0"/>
            <a:ext cx="1219835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sp>
        <p:nvSpPr>
          <p:cNvPr id="3" name="Tijdelijke aanduiding voor tekst 14"/>
          <p:cNvSpPr>
            <a:spLocks noGrp="1"/>
          </p:cNvSpPr>
          <p:nvPr>
            <p:ph type="body" sz="quarter" idx="31" hasCustomPrompt="1"/>
          </p:nvPr>
        </p:nvSpPr>
        <p:spPr>
          <a:xfrm>
            <a:off x="187827" y="5857419"/>
            <a:ext cx="2939548"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4" name="Tijdelijke aanduiding voor tekst 16"/>
          <p:cNvSpPr>
            <a:spLocks noGrp="1"/>
          </p:cNvSpPr>
          <p:nvPr>
            <p:ph type="body" sz="quarter" idx="32" hasCustomPrompt="1"/>
          </p:nvPr>
        </p:nvSpPr>
        <p:spPr>
          <a:xfrm>
            <a:off x="187827" y="5425395"/>
            <a:ext cx="2939548"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6" name="Tijdelijke aanduiding voor afbeelding 5"/>
          <p:cNvSpPr>
            <a:spLocks noGrp="1"/>
          </p:cNvSpPr>
          <p:nvPr>
            <p:ph type="pic" sz="quarter" idx="34"/>
          </p:nvPr>
        </p:nvSpPr>
        <p:spPr>
          <a:xfrm>
            <a:off x="608019" y="3228888"/>
            <a:ext cx="1343112" cy="1343112"/>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56" name="Tijdelijke aanduiding voor tekst 8"/>
          <p:cNvSpPr>
            <a:spLocks noGrp="1"/>
          </p:cNvSpPr>
          <p:nvPr>
            <p:ph type="body" sz="quarter" idx="10" hasCustomPrompt="1"/>
          </p:nvPr>
        </p:nvSpPr>
        <p:spPr>
          <a:xfrm>
            <a:off x="717369" y="562333"/>
            <a:ext cx="7820206" cy="1390524"/>
          </a:xfrm>
        </p:spPr>
        <p:txBody>
          <a:bodyPr lIns="0" tIns="108000" rIns="0" bIns="0">
            <a:normAutofit/>
          </a:bodyPr>
          <a:lstStyle>
            <a:lvl1pPr marL="0" indent="0">
              <a:spcBef>
                <a:spcPts val="0"/>
              </a:spcBef>
              <a:defRPr sz="3600"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
        <p:nvSpPr>
          <p:cNvPr id="30" name="Tijdelijke aanduiding voor afbeelding 3">
            <a:extLst>
              <a:ext uri="{FF2B5EF4-FFF2-40B4-BE49-F238E27FC236}">
                <a16:creationId xmlns:a16="http://schemas.microsoft.com/office/drawing/2014/main" id="{D9932CEB-3E94-4865-A2F6-00882F29779E}"/>
              </a:ext>
            </a:extLst>
          </p:cNvPr>
          <p:cNvSpPr>
            <a:spLocks noGrp="1" noChangeAspect="1"/>
          </p:cNvSpPr>
          <p:nvPr>
            <p:ph type="pic" sz="quarter" idx="35"/>
          </p:nvPr>
        </p:nvSpPr>
        <p:spPr>
          <a:xfrm>
            <a:off x="381205" y="2363544"/>
            <a:ext cx="2398414"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1" name="Tijdelijke aanduiding voor afbeelding 5">
            <a:extLst>
              <a:ext uri="{FF2B5EF4-FFF2-40B4-BE49-F238E27FC236}">
                <a16:creationId xmlns:a16="http://schemas.microsoft.com/office/drawing/2014/main" id="{B550F818-8B26-476E-9784-1448F6F1C03A}"/>
              </a:ext>
            </a:extLst>
          </p:cNvPr>
          <p:cNvSpPr>
            <a:spLocks noGrp="1"/>
          </p:cNvSpPr>
          <p:nvPr>
            <p:ph type="pic" sz="quarter" idx="36"/>
          </p:nvPr>
        </p:nvSpPr>
        <p:spPr>
          <a:xfrm>
            <a:off x="1784263" y="3766725"/>
            <a:ext cx="1343112" cy="1343112"/>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32" name="Tijdelijke aanduiding voor tekst 14">
            <a:extLst>
              <a:ext uri="{FF2B5EF4-FFF2-40B4-BE49-F238E27FC236}">
                <a16:creationId xmlns:a16="http://schemas.microsoft.com/office/drawing/2014/main" id="{A7F4A86A-D2FE-4D76-B1C1-16EC592BCB68}"/>
              </a:ext>
            </a:extLst>
          </p:cNvPr>
          <p:cNvSpPr>
            <a:spLocks noGrp="1"/>
          </p:cNvSpPr>
          <p:nvPr>
            <p:ph type="body" sz="quarter" idx="37" hasCustomPrompt="1"/>
          </p:nvPr>
        </p:nvSpPr>
        <p:spPr>
          <a:xfrm>
            <a:off x="3159627" y="5856075"/>
            <a:ext cx="2939548"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33" name="Tijdelijke aanduiding voor tekst 16">
            <a:extLst>
              <a:ext uri="{FF2B5EF4-FFF2-40B4-BE49-F238E27FC236}">
                <a16:creationId xmlns:a16="http://schemas.microsoft.com/office/drawing/2014/main" id="{1BB8E7F0-C607-4AC4-8EA9-7E2A61706764}"/>
              </a:ext>
            </a:extLst>
          </p:cNvPr>
          <p:cNvSpPr>
            <a:spLocks noGrp="1"/>
          </p:cNvSpPr>
          <p:nvPr>
            <p:ph type="body" sz="quarter" idx="38" hasCustomPrompt="1"/>
          </p:nvPr>
        </p:nvSpPr>
        <p:spPr>
          <a:xfrm>
            <a:off x="3159627" y="5424051"/>
            <a:ext cx="2939548"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34" name="Tijdelijke aanduiding voor afbeelding 3">
            <a:extLst>
              <a:ext uri="{FF2B5EF4-FFF2-40B4-BE49-F238E27FC236}">
                <a16:creationId xmlns:a16="http://schemas.microsoft.com/office/drawing/2014/main" id="{84374ECE-B441-4483-8841-F3A09869F975}"/>
              </a:ext>
            </a:extLst>
          </p:cNvPr>
          <p:cNvSpPr>
            <a:spLocks noGrp="1" noChangeAspect="1"/>
          </p:cNvSpPr>
          <p:nvPr>
            <p:ph type="pic" sz="quarter" idx="39"/>
          </p:nvPr>
        </p:nvSpPr>
        <p:spPr>
          <a:xfrm>
            <a:off x="3353005" y="2362200"/>
            <a:ext cx="2398414"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5" name="Tijdelijke aanduiding voor afbeelding 5">
            <a:extLst>
              <a:ext uri="{FF2B5EF4-FFF2-40B4-BE49-F238E27FC236}">
                <a16:creationId xmlns:a16="http://schemas.microsoft.com/office/drawing/2014/main" id="{ACB08F63-A289-4E8C-8AB6-F68C6734316F}"/>
              </a:ext>
            </a:extLst>
          </p:cNvPr>
          <p:cNvSpPr>
            <a:spLocks noGrp="1"/>
          </p:cNvSpPr>
          <p:nvPr>
            <p:ph type="pic" sz="quarter" idx="40"/>
          </p:nvPr>
        </p:nvSpPr>
        <p:spPr>
          <a:xfrm>
            <a:off x="4756063" y="3765381"/>
            <a:ext cx="1343112" cy="1343112"/>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36" name="Tijdelijke aanduiding voor tekst 14">
            <a:extLst>
              <a:ext uri="{FF2B5EF4-FFF2-40B4-BE49-F238E27FC236}">
                <a16:creationId xmlns:a16="http://schemas.microsoft.com/office/drawing/2014/main" id="{10DA134F-84B8-47CC-8DF1-BA9CAF1703B1}"/>
              </a:ext>
            </a:extLst>
          </p:cNvPr>
          <p:cNvSpPr>
            <a:spLocks noGrp="1"/>
          </p:cNvSpPr>
          <p:nvPr>
            <p:ph type="body" sz="quarter" idx="41" hasCustomPrompt="1"/>
          </p:nvPr>
        </p:nvSpPr>
        <p:spPr>
          <a:xfrm>
            <a:off x="6131427" y="5856075"/>
            <a:ext cx="2939548"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37" name="Tijdelijke aanduiding voor tekst 16">
            <a:extLst>
              <a:ext uri="{FF2B5EF4-FFF2-40B4-BE49-F238E27FC236}">
                <a16:creationId xmlns:a16="http://schemas.microsoft.com/office/drawing/2014/main" id="{A3392429-3BEE-4DCC-B28D-9DA09DF63890}"/>
              </a:ext>
            </a:extLst>
          </p:cNvPr>
          <p:cNvSpPr>
            <a:spLocks noGrp="1"/>
          </p:cNvSpPr>
          <p:nvPr>
            <p:ph type="body" sz="quarter" idx="42" hasCustomPrompt="1"/>
          </p:nvPr>
        </p:nvSpPr>
        <p:spPr>
          <a:xfrm>
            <a:off x="6131427" y="5424051"/>
            <a:ext cx="2939548"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55" name="Tijdelijke aanduiding voor afbeelding 3">
            <a:extLst>
              <a:ext uri="{FF2B5EF4-FFF2-40B4-BE49-F238E27FC236}">
                <a16:creationId xmlns:a16="http://schemas.microsoft.com/office/drawing/2014/main" id="{35F948B3-DF17-4918-90CA-E929BFBBBBAD}"/>
              </a:ext>
            </a:extLst>
          </p:cNvPr>
          <p:cNvSpPr>
            <a:spLocks noGrp="1" noChangeAspect="1"/>
          </p:cNvSpPr>
          <p:nvPr>
            <p:ph type="pic" sz="quarter" idx="43"/>
          </p:nvPr>
        </p:nvSpPr>
        <p:spPr>
          <a:xfrm>
            <a:off x="6324805" y="2362200"/>
            <a:ext cx="2398414"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7" name="Tijdelijke aanduiding voor afbeelding 5">
            <a:extLst>
              <a:ext uri="{FF2B5EF4-FFF2-40B4-BE49-F238E27FC236}">
                <a16:creationId xmlns:a16="http://schemas.microsoft.com/office/drawing/2014/main" id="{73A49CDB-9A9A-4703-9D04-CB96BD5A2DA2}"/>
              </a:ext>
            </a:extLst>
          </p:cNvPr>
          <p:cNvSpPr>
            <a:spLocks noGrp="1"/>
          </p:cNvSpPr>
          <p:nvPr>
            <p:ph type="pic" sz="quarter" idx="44"/>
          </p:nvPr>
        </p:nvSpPr>
        <p:spPr>
          <a:xfrm>
            <a:off x="7727863" y="3765381"/>
            <a:ext cx="1343112" cy="1343112"/>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58" name="Tijdelijke aanduiding voor tekst 16">
            <a:extLst>
              <a:ext uri="{FF2B5EF4-FFF2-40B4-BE49-F238E27FC236}">
                <a16:creationId xmlns:a16="http://schemas.microsoft.com/office/drawing/2014/main" id="{3F150098-6EF7-4C3C-B1BD-8C6DC7439D97}"/>
              </a:ext>
            </a:extLst>
          </p:cNvPr>
          <p:cNvSpPr>
            <a:spLocks noGrp="1"/>
          </p:cNvSpPr>
          <p:nvPr>
            <p:ph type="body" sz="quarter" idx="45" hasCustomPrompt="1"/>
          </p:nvPr>
        </p:nvSpPr>
        <p:spPr>
          <a:xfrm>
            <a:off x="9103227" y="5424051"/>
            <a:ext cx="2939548"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59" name="Tijdelijke aanduiding voor afbeelding 3">
            <a:extLst>
              <a:ext uri="{FF2B5EF4-FFF2-40B4-BE49-F238E27FC236}">
                <a16:creationId xmlns:a16="http://schemas.microsoft.com/office/drawing/2014/main" id="{815562A6-F6B1-4AE6-89B3-40107D41595B}"/>
              </a:ext>
            </a:extLst>
          </p:cNvPr>
          <p:cNvSpPr>
            <a:spLocks noGrp="1" noChangeAspect="1"/>
          </p:cNvSpPr>
          <p:nvPr>
            <p:ph type="pic" sz="quarter" idx="46"/>
          </p:nvPr>
        </p:nvSpPr>
        <p:spPr>
          <a:xfrm>
            <a:off x="9296605" y="2362200"/>
            <a:ext cx="2398414" cy="2398414"/>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60" name="Tijdelijke aanduiding voor afbeelding 5">
            <a:extLst>
              <a:ext uri="{FF2B5EF4-FFF2-40B4-BE49-F238E27FC236}">
                <a16:creationId xmlns:a16="http://schemas.microsoft.com/office/drawing/2014/main" id="{6028591A-3A6B-416C-87E1-D232FCAFD050}"/>
              </a:ext>
            </a:extLst>
          </p:cNvPr>
          <p:cNvSpPr>
            <a:spLocks noGrp="1"/>
          </p:cNvSpPr>
          <p:nvPr>
            <p:ph type="pic" sz="quarter" idx="47"/>
          </p:nvPr>
        </p:nvSpPr>
        <p:spPr>
          <a:xfrm>
            <a:off x="10699663" y="3765381"/>
            <a:ext cx="1343112" cy="1343112"/>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64" name="Tijdelijke aanduiding voor tekst 14">
            <a:extLst>
              <a:ext uri="{FF2B5EF4-FFF2-40B4-BE49-F238E27FC236}">
                <a16:creationId xmlns:a16="http://schemas.microsoft.com/office/drawing/2014/main" id="{8DAE194F-F01A-47F0-A8A4-C82FF7CD9FD1}"/>
              </a:ext>
            </a:extLst>
          </p:cNvPr>
          <p:cNvSpPr>
            <a:spLocks noGrp="1"/>
          </p:cNvSpPr>
          <p:nvPr>
            <p:ph type="body" sz="quarter" idx="48" hasCustomPrompt="1"/>
          </p:nvPr>
        </p:nvSpPr>
        <p:spPr>
          <a:xfrm>
            <a:off x="9103227" y="5867400"/>
            <a:ext cx="2939548"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Tree>
    <p:extLst>
      <p:ext uri="{BB962C8B-B14F-4D97-AF65-F5344CB8AC3E}">
        <p14:creationId xmlns:p14="http://schemas.microsoft.com/office/powerpoint/2010/main" val="530928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nel x5">
    <p:spTree>
      <p:nvGrpSpPr>
        <p:cNvPr id="1" name=""/>
        <p:cNvGrpSpPr/>
        <p:nvPr/>
      </p:nvGrpSpPr>
      <p:grpSpPr>
        <a:xfrm>
          <a:off x="0" y="0"/>
          <a:ext cx="0" cy="0"/>
          <a:chOff x="0" y="0"/>
          <a:chExt cx="0" cy="0"/>
        </a:xfrm>
      </p:grpSpPr>
      <p:sp>
        <p:nvSpPr>
          <p:cNvPr id="54" name="Rectangle 1"/>
          <p:cNvSpPr/>
          <p:nvPr userDrawn="1"/>
        </p:nvSpPr>
        <p:spPr>
          <a:xfrm>
            <a:off x="0" y="0"/>
            <a:ext cx="1219835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sp>
        <p:nvSpPr>
          <p:cNvPr id="3" name="Tijdelijke aanduiding voor tekst 14"/>
          <p:cNvSpPr>
            <a:spLocks noGrp="1"/>
          </p:cNvSpPr>
          <p:nvPr>
            <p:ph type="body" sz="quarter" idx="31" hasCustomPrompt="1"/>
          </p:nvPr>
        </p:nvSpPr>
        <p:spPr>
          <a:xfrm>
            <a:off x="230783" y="4541393"/>
            <a:ext cx="2340000"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4" name="Tijdelijke aanduiding voor tekst 16"/>
          <p:cNvSpPr>
            <a:spLocks noGrp="1"/>
          </p:cNvSpPr>
          <p:nvPr>
            <p:ph type="body" sz="quarter" idx="32" hasCustomPrompt="1"/>
          </p:nvPr>
        </p:nvSpPr>
        <p:spPr>
          <a:xfrm>
            <a:off x="230783" y="4109369"/>
            <a:ext cx="2340000"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5" name="Tijdelijke aanduiding voor afbeelding 3"/>
          <p:cNvSpPr>
            <a:spLocks noGrp="1" noChangeAspect="1"/>
          </p:cNvSpPr>
          <p:nvPr>
            <p:ph type="pic" sz="quarter" idx="33"/>
          </p:nvPr>
        </p:nvSpPr>
        <p:spPr>
          <a:xfrm>
            <a:off x="497186" y="2060848"/>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6" name="Tijdelijke aanduiding voor afbeelding 5"/>
          <p:cNvSpPr>
            <a:spLocks noGrp="1"/>
          </p:cNvSpPr>
          <p:nvPr>
            <p:ph type="pic" sz="quarter" idx="34"/>
          </p:nvPr>
        </p:nvSpPr>
        <p:spPr>
          <a:xfrm>
            <a:off x="1505422" y="3047876"/>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38" name="Tijdelijke aanduiding voor tekst 14"/>
          <p:cNvSpPr>
            <a:spLocks noGrp="1"/>
          </p:cNvSpPr>
          <p:nvPr>
            <p:ph type="body" sz="quarter" idx="35" hasCustomPrompt="1"/>
          </p:nvPr>
        </p:nvSpPr>
        <p:spPr>
          <a:xfrm>
            <a:off x="2570783" y="4541393"/>
            <a:ext cx="2340000"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39" name="Tijdelijke aanduiding voor tekst 16"/>
          <p:cNvSpPr>
            <a:spLocks noGrp="1"/>
          </p:cNvSpPr>
          <p:nvPr>
            <p:ph type="body" sz="quarter" idx="36" hasCustomPrompt="1"/>
          </p:nvPr>
        </p:nvSpPr>
        <p:spPr>
          <a:xfrm>
            <a:off x="2570783" y="4109369"/>
            <a:ext cx="2340000"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40" name="Tijdelijke aanduiding voor afbeelding 3"/>
          <p:cNvSpPr>
            <a:spLocks noGrp="1" noChangeAspect="1"/>
          </p:cNvSpPr>
          <p:nvPr>
            <p:ph type="pic" sz="quarter" idx="37"/>
          </p:nvPr>
        </p:nvSpPr>
        <p:spPr>
          <a:xfrm>
            <a:off x="2837186" y="2060848"/>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1" name="Tijdelijke aanduiding voor afbeelding 5"/>
          <p:cNvSpPr>
            <a:spLocks noGrp="1"/>
          </p:cNvSpPr>
          <p:nvPr>
            <p:ph type="pic" sz="quarter" idx="38"/>
          </p:nvPr>
        </p:nvSpPr>
        <p:spPr>
          <a:xfrm>
            <a:off x="3845422" y="3047876"/>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42" name="Tijdelijke aanduiding voor tekst 14"/>
          <p:cNvSpPr>
            <a:spLocks noGrp="1"/>
          </p:cNvSpPr>
          <p:nvPr>
            <p:ph type="body" sz="quarter" idx="39" hasCustomPrompt="1"/>
          </p:nvPr>
        </p:nvSpPr>
        <p:spPr>
          <a:xfrm>
            <a:off x="4910783" y="4541393"/>
            <a:ext cx="2340000"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43" name="Tijdelijke aanduiding voor tekst 16"/>
          <p:cNvSpPr>
            <a:spLocks noGrp="1"/>
          </p:cNvSpPr>
          <p:nvPr>
            <p:ph type="body" sz="quarter" idx="40" hasCustomPrompt="1"/>
          </p:nvPr>
        </p:nvSpPr>
        <p:spPr>
          <a:xfrm>
            <a:off x="4910783" y="4109369"/>
            <a:ext cx="2340000"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44" name="Tijdelijke aanduiding voor afbeelding 3"/>
          <p:cNvSpPr>
            <a:spLocks noGrp="1" noChangeAspect="1"/>
          </p:cNvSpPr>
          <p:nvPr>
            <p:ph type="pic" sz="quarter" idx="41"/>
          </p:nvPr>
        </p:nvSpPr>
        <p:spPr>
          <a:xfrm>
            <a:off x="5177186" y="2060848"/>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5" name="Tijdelijke aanduiding voor afbeelding 5"/>
          <p:cNvSpPr>
            <a:spLocks noGrp="1"/>
          </p:cNvSpPr>
          <p:nvPr>
            <p:ph type="pic" sz="quarter" idx="42"/>
          </p:nvPr>
        </p:nvSpPr>
        <p:spPr>
          <a:xfrm>
            <a:off x="6185422" y="3047876"/>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46" name="Tijdelijke aanduiding voor tekst 14"/>
          <p:cNvSpPr>
            <a:spLocks noGrp="1"/>
          </p:cNvSpPr>
          <p:nvPr>
            <p:ph type="body" sz="quarter" idx="43" hasCustomPrompt="1"/>
          </p:nvPr>
        </p:nvSpPr>
        <p:spPr>
          <a:xfrm>
            <a:off x="7250783" y="4541393"/>
            <a:ext cx="2340000"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47" name="Tijdelijke aanduiding voor tekst 16"/>
          <p:cNvSpPr>
            <a:spLocks noGrp="1"/>
          </p:cNvSpPr>
          <p:nvPr>
            <p:ph type="body" sz="quarter" idx="44" hasCustomPrompt="1"/>
          </p:nvPr>
        </p:nvSpPr>
        <p:spPr>
          <a:xfrm>
            <a:off x="7250783" y="4109369"/>
            <a:ext cx="2340000"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48" name="Tijdelijke aanduiding voor afbeelding 3"/>
          <p:cNvSpPr>
            <a:spLocks noGrp="1" noChangeAspect="1"/>
          </p:cNvSpPr>
          <p:nvPr>
            <p:ph type="pic" sz="quarter" idx="45"/>
          </p:nvPr>
        </p:nvSpPr>
        <p:spPr>
          <a:xfrm>
            <a:off x="7517186" y="2060848"/>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9" name="Tijdelijke aanduiding voor afbeelding 5"/>
          <p:cNvSpPr>
            <a:spLocks noGrp="1"/>
          </p:cNvSpPr>
          <p:nvPr>
            <p:ph type="pic" sz="quarter" idx="46"/>
          </p:nvPr>
        </p:nvSpPr>
        <p:spPr>
          <a:xfrm>
            <a:off x="8525422" y="3047876"/>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50" name="Tijdelijke aanduiding voor tekst 14"/>
          <p:cNvSpPr>
            <a:spLocks noGrp="1"/>
          </p:cNvSpPr>
          <p:nvPr>
            <p:ph type="body" sz="quarter" idx="47" hasCustomPrompt="1"/>
          </p:nvPr>
        </p:nvSpPr>
        <p:spPr>
          <a:xfrm>
            <a:off x="9590783" y="4541393"/>
            <a:ext cx="2340000" cy="695781"/>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51" name="Tijdelijke aanduiding voor tekst 16"/>
          <p:cNvSpPr>
            <a:spLocks noGrp="1"/>
          </p:cNvSpPr>
          <p:nvPr>
            <p:ph type="body" sz="quarter" idx="48" hasCustomPrompt="1"/>
          </p:nvPr>
        </p:nvSpPr>
        <p:spPr>
          <a:xfrm>
            <a:off x="9590783" y="4109369"/>
            <a:ext cx="2340000"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52" name="Tijdelijke aanduiding voor afbeelding 3"/>
          <p:cNvSpPr>
            <a:spLocks noGrp="1" noChangeAspect="1"/>
          </p:cNvSpPr>
          <p:nvPr>
            <p:ph type="pic" sz="quarter" idx="49"/>
          </p:nvPr>
        </p:nvSpPr>
        <p:spPr>
          <a:xfrm>
            <a:off x="9857186" y="2060848"/>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3" name="Tijdelijke aanduiding voor afbeelding 5"/>
          <p:cNvSpPr>
            <a:spLocks noGrp="1"/>
          </p:cNvSpPr>
          <p:nvPr>
            <p:ph type="pic" sz="quarter" idx="50"/>
          </p:nvPr>
        </p:nvSpPr>
        <p:spPr>
          <a:xfrm>
            <a:off x="10865422" y="3047876"/>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56" name="Tijdelijke aanduiding voor tekst 8"/>
          <p:cNvSpPr>
            <a:spLocks noGrp="1"/>
          </p:cNvSpPr>
          <p:nvPr>
            <p:ph type="body" sz="quarter" idx="10" hasCustomPrompt="1"/>
          </p:nvPr>
        </p:nvSpPr>
        <p:spPr>
          <a:xfrm>
            <a:off x="717369" y="562333"/>
            <a:ext cx="3889375" cy="1390524"/>
          </a:xfrm>
        </p:spPr>
        <p:txBody>
          <a:bodyPr lIns="0" tIns="108000" rIns="0" bIns="0">
            <a:normAutofit/>
          </a:bodyPr>
          <a:lstStyle>
            <a:lvl1pPr marL="0" indent="0">
              <a:spcBef>
                <a:spcPts val="0"/>
              </a:spcBef>
              <a:defRPr sz="3600"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54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nel x2 x3">
    <p:bg>
      <p:bgPr>
        <a:solidFill>
          <a:srgbClr val="E6E6E6"/>
        </a:solidFill>
        <a:effectLst/>
      </p:bgPr>
    </p:bg>
    <p:spTree>
      <p:nvGrpSpPr>
        <p:cNvPr id="1" name=""/>
        <p:cNvGrpSpPr/>
        <p:nvPr/>
      </p:nvGrpSpPr>
      <p:grpSpPr>
        <a:xfrm>
          <a:off x="0" y="0"/>
          <a:ext cx="0" cy="0"/>
          <a:chOff x="0" y="0"/>
          <a:chExt cx="0" cy="0"/>
        </a:xfrm>
      </p:grpSpPr>
      <p:sp>
        <p:nvSpPr>
          <p:cNvPr id="59" name="Rectangle 1"/>
          <p:cNvSpPr/>
          <p:nvPr userDrawn="1"/>
        </p:nvSpPr>
        <p:spPr>
          <a:xfrm>
            <a:off x="0" y="-160712"/>
            <a:ext cx="1219835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sp>
        <p:nvSpPr>
          <p:cNvPr id="38" name="Tijdelijke aanduiding voor tekst 14"/>
          <p:cNvSpPr>
            <a:spLocks noGrp="1"/>
          </p:cNvSpPr>
          <p:nvPr>
            <p:ph type="body" sz="quarter" idx="35" hasCustomPrompt="1"/>
          </p:nvPr>
        </p:nvSpPr>
        <p:spPr>
          <a:xfrm>
            <a:off x="8266161" y="2866740"/>
            <a:ext cx="2945334" cy="592949"/>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39" name="Tijdelijke aanduiding voor tekst 16"/>
          <p:cNvSpPr>
            <a:spLocks noGrp="1"/>
          </p:cNvSpPr>
          <p:nvPr>
            <p:ph type="body" sz="quarter" idx="36" hasCustomPrompt="1"/>
          </p:nvPr>
        </p:nvSpPr>
        <p:spPr>
          <a:xfrm>
            <a:off x="8266161" y="2434716"/>
            <a:ext cx="2945334"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40" name="Tijdelijke aanduiding voor afbeelding 3"/>
          <p:cNvSpPr>
            <a:spLocks noGrp="1" noChangeAspect="1"/>
          </p:cNvSpPr>
          <p:nvPr>
            <p:ph type="pic" sz="quarter" idx="37"/>
          </p:nvPr>
        </p:nvSpPr>
        <p:spPr>
          <a:xfrm>
            <a:off x="8835231" y="386195"/>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41" name="Tijdelijke aanduiding voor afbeelding 5"/>
          <p:cNvSpPr>
            <a:spLocks noGrp="1"/>
          </p:cNvSpPr>
          <p:nvPr>
            <p:ph type="pic" sz="quarter" idx="38"/>
          </p:nvPr>
        </p:nvSpPr>
        <p:spPr>
          <a:xfrm>
            <a:off x="9843467" y="1373223"/>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23" name="Tijdelijke aanduiding voor tekst 14"/>
          <p:cNvSpPr>
            <a:spLocks noGrp="1"/>
          </p:cNvSpPr>
          <p:nvPr>
            <p:ph type="body" sz="quarter" idx="39" hasCustomPrompt="1"/>
          </p:nvPr>
        </p:nvSpPr>
        <p:spPr>
          <a:xfrm>
            <a:off x="4521745" y="2866740"/>
            <a:ext cx="2945334" cy="592949"/>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24" name="Tijdelijke aanduiding voor tekst 16"/>
          <p:cNvSpPr>
            <a:spLocks noGrp="1"/>
          </p:cNvSpPr>
          <p:nvPr>
            <p:ph type="body" sz="quarter" idx="40" hasCustomPrompt="1"/>
          </p:nvPr>
        </p:nvSpPr>
        <p:spPr>
          <a:xfrm>
            <a:off x="4521745" y="2434716"/>
            <a:ext cx="2945334"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26" name="Tijdelijke aanduiding voor afbeelding 3"/>
          <p:cNvSpPr>
            <a:spLocks noGrp="1" noChangeAspect="1"/>
          </p:cNvSpPr>
          <p:nvPr>
            <p:ph type="pic" sz="quarter" idx="41"/>
          </p:nvPr>
        </p:nvSpPr>
        <p:spPr>
          <a:xfrm>
            <a:off x="5090815" y="386195"/>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27" name="Tijdelijke aanduiding voor afbeelding 5"/>
          <p:cNvSpPr>
            <a:spLocks noGrp="1"/>
          </p:cNvSpPr>
          <p:nvPr>
            <p:ph type="pic" sz="quarter" idx="42"/>
          </p:nvPr>
        </p:nvSpPr>
        <p:spPr>
          <a:xfrm>
            <a:off x="6099051" y="1373223"/>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28" name="Tijdelijke aanduiding voor tekst 14"/>
          <p:cNvSpPr>
            <a:spLocks noGrp="1"/>
          </p:cNvSpPr>
          <p:nvPr>
            <p:ph type="body" sz="quarter" idx="43" hasCustomPrompt="1"/>
          </p:nvPr>
        </p:nvSpPr>
        <p:spPr>
          <a:xfrm>
            <a:off x="8266161" y="6021288"/>
            <a:ext cx="2945334" cy="592949"/>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29" name="Tijdelijke aanduiding voor tekst 16"/>
          <p:cNvSpPr>
            <a:spLocks noGrp="1"/>
          </p:cNvSpPr>
          <p:nvPr>
            <p:ph type="body" sz="quarter" idx="44" hasCustomPrompt="1"/>
          </p:nvPr>
        </p:nvSpPr>
        <p:spPr>
          <a:xfrm>
            <a:off x="8266161" y="5589264"/>
            <a:ext cx="2945334"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30" name="Tijdelijke aanduiding voor afbeelding 3"/>
          <p:cNvSpPr>
            <a:spLocks noGrp="1" noChangeAspect="1"/>
          </p:cNvSpPr>
          <p:nvPr>
            <p:ph type="pic" sz="quarter" idx="45"/>
          </p:nvPr>
        </p:nvSpPr>
        <p:spPr>
          <a:xfrm>
            <a:off x="8835231" y="3540743"/>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1" name="Tijdelijke aanduiding voor afbeelding 5"/>
          <p:cNvSpPr>
            <a:spLocks noGrp="1"/>
          </p:cNvSpPr>
          <p:nvPr>
            <p:ph type="pic" sz="quarter" idx="46"/>
          </p:nvPr>
        </p:nvSpPr>
        <p:spPr>
          <a:xfrm>
            <a:off x="9843467" y="4527771"/>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32" name="Tijdelijke aanduiding voor tekst 14"/>
          <p:cNvSpPr>
            <a:spLocks noGrp="1"/>
          </p:cNvSpPr>
          <p:nvPr>
            <p:ph type="body" sz="quarter" idx="47" hasCustomPrompt="1"/>
          </p:nvPr>
        </p:nvSpPr>
        <p:spPr>
          <a:xfrm>
            <a:off x="4626384" y="6021288"/>
            <a:ext cx="2945334" cy="592949"/>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33" name="Tijdelijke aanduiding voor tekst 16"/>
          <p:cNvSpPr>
            <a:spLocks noGrp="1"/>
          </p:cNvSpPr>
          <p:nvPr>
            <p:ph type="body" sz="quarter" idx="48" hasCustomPrompt="1"/>
          </p:nvPr>
        </p:nvSpPr>
        <p:spPr>
          <a:xfrm>
            <a:off x="4626384" y="5589264"/>
            <a:ext cx="2945334"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34" name="Tijdelijke aanduiding voor afbeelding 3"/>
          <p:cNvSpPr>
            <a:spLocks noGrp="1" noChangeAspect="1"/>
          </p:cNvSpPr>
          <p:nvPr>
            <p:ph type="pic" sz="quarter" idx="49"/>
          </p:nvPr>
        </p:nvSpPr>
        <p:spPr>
          <a:xfrm>
            <a:off x="5195454" y="3540743"/>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35" name="Tijdelijke aanduiding voor afbeelding 5"/>
          <p:cNvSpPr>
            <a:spLocks noGrp="1"/>
          </p:cNvSpPr>
          <p:nvPr>
            <p:ph type="pic" sz="quarter" idx="50"/>
          </p:nvPr>
        </p:nvSpPr>
        <p:spPr>
          <a:xfrm>
            <a:off x="6203690" y="4527771"/>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36" name="Tijdelijke aanduiding voor tekst 14"/>
          <p:cNvSpPr>
            <a:spLocks noGrp="1"/>
          </p:cNvSpPr>
          <p:nvPr>
            <p:ph type="body" sz="quarter" idx="51" hasCustomPrompt="1"/>
          </p:nvPr>
        </p:nvSpPr>
        <p:spPr>
          <a:xfrm>
            <a:off x="986607" y="6031431"/>
            <a:ext cx="2945334" cy="592949"/>
          </a:xfrm>
          <a:prstGeom prst="rect">
            <a:avLst/>
          </a:prstGeom>
        </p:spPr>
        <p:txBody>
          <a:bodyPr vert="horz">
            <a:normAutofit/>
          </a:bodyPr>
          <a:lstStyle>
            <a:lvl1pPr marL="0" indent="0" algn="ctr">
              <a:lnSpc>
                <a:spcPct val="100000"/>
              </a:lnSpc>
              <a:spcBef>
                <a:spcPts val="0"/>
              </a:spcBef>
              <a:defRPr sz="1600" b="0" i="0" kern="600" baseline="0">
                <a:solidFill>
                  <a:srgbClr val="1E1E1E"/>
                </a:solidFill>
                <a:latin typeface="+mn-lt"/>
                <a:cs typeface="Arial" panose="020B0604020202020204" pitchFamily="34" charset="0"/>
              </a:defRPr>
            </a:lvl1pPr>
          </a:lstStyle>
          <a:p>
            <a:pPr lvl="0"/>
            <a:r>
              <a:rPr lang="nl-BE" dirty="0"/>
              <a:t>Job title</a:t>
            </a:r>
          </a:p>
        </p:txBody>
      </p:sp>
      <p:sp>
        <p:nvSpPr>
          <p:cNvPr id="37" name="Tijdelijke aanduiding voor tekst 16"/>
          <p:cNvSpPr>
            <a:spLocks noGrp="1"/>
          </p:cNvSpPr>
          <p:nvPr>
            <p:ph type="body" sz="quarter" idx="52" hasCustomPrompt="1"/>
          </p:nvPr>
        </p:nvSpPr>
        <p:spPr>
          <a:xfrm>
            <a:off x="986607" y="5599407"/>
            <a:ext cx="2945334" cy="432048"/>
          </a:xfrm>
          <a:prstGeom prst="rect">
            <a:avLst/>
          </a:prstGeom>
        </p:spPr>
        <p:txBody>
          <a:bodyPr vert="horz">
            <a:normAutofit/>
          </a:bodyPr>
          <a:lstStyle>
            <a:lvl1pPr marL="0" indent="0" algn="ctr">
              <a:spcBef>
                <a:spcPts val="1000"/>
              </a:spcBef>
              <a:defRPr sz="1800" b="1" i="0">
                <a:solidFill>
                  <a:srgbClr val="FF003C"/>
                </a:solidFill>
                <a:latin typeface="+mn-lt"/>
                <a:cs typeface="Arial" panose="020B0604020202020204" pitchFamily="34" charset="0"/>
              </a:defRPr>
            </a:lvl1pPr>
          </a:lstStyle>
          <a:p>
            <a:pPr lvl="0"/>
            <a:r>
              <a:rPr lang="nl-BE" dirty="0"/>
              <a:t>Name</a:t>
            </a:r>
            <a:endParaRPr lang="nl-NL" dirty="0"/>
          </a:p>
        </p:txBody>
      </p:sp>
      <p:sp>
        <p:nvSpPr>
          <p:cNvPr id="54" name="Tijdelijke aanduiding voor afbeelding 3"/>
          <p:cNvSpPr>
            <a:spLocks noGrp="1" noChangeAspect="1"/>
          </p:cNvSpPr>
          <p:nvPr>
            <p:ph type="pic" sz="quarter" idx="53"/>
          </p:nvPr>
        </p:nvSpPr>
        <p:spPr>
          <a:xfrm>
            <a:off x="1555677" y="3550886"/>
            <a:ext cx="1800000" cy="1800000"/>
          </a:xfrm>
          <a:prstGeom prst="ellipse">
            <a:avLst/>
          </a:prstGeom>
          <a:solidFill>
            <a:schemeClr val="bg1"/>
          </a:solidFill>
        </p:spPr>
        <p:txBody>
          <a:bodyPr vert="horz"/>
          <a:lstStyle>
            <a:lvl1pPr marL="0" indent="0" algn="ctr">
              <a:spcBef>
                <a:spcPts val="300"/>
              </a:spcBef>
              <a:defRPr>
                <a:latin typeface="+mn-lt"/>
                <a:cs typeface="Arial" panose="020B0604020202020204" pitchFamily="34" charset="0"/>
              </a:defRPr>
            </a:lvl1pPr>
          </a:lstStyle>
          <a:p>
            <a:r>
              <a:rPr lang="en-US"/>
              <a:t>Click icon to add picture</a:t>
            </a:r>
            <a:endParaRPr lang="nl-NL" dirty="0"/>
          </a:p>
        </p:txBody>
      </p:sp>
      <p:sp>
        <p:nvSpPr>
          <p:cNvPr id="55" name="Tijdelijke aanduiding voor afbeelding 5"/>
          <p:cNvSpPr>
            <a:spLocks noGrp="1"/>
          </p:cNvSpPr>
          <p:nvPr>
            <p:ph type="pic" sz="quarter" idx="54"/>
          </p:nvPr>
        </p:nvSpPr>
        <p:spPr>
          <a:xfrm>
            <a:off x="2563913" y="4537914"/>
            <a:ext cx="1008000" cy="1008000"/>
          </a:xfrm>
          <a:prstGeom prst="ellipse">
            <a:avLst/>
          </a:prstGeom>
        </p:spPr>
        <p:txBody>
          <a:bodyPr vert="horz"/>
          <a:lstStyle>
            <a:lvl1pPr marL="0" indent="0" algn="ctr">
              <a:spcBef>
                <a:spcPts val="300"/>
              </a:spcBef>
              <a:defRPr sz="1400">
                <a:latin typeface="+mn-lt"/>
                <a:cs typeface="Arial" panose="020B0604020202020204" pitchFamily="34" charset="0"/>
              </a:defRPr>
            </a:lvl1pPr>
          </a:lstStyle>
          <a:p>
            <a:r>
              <a:rPr lang="en-US"/>
              <a:t>Click icon to add picture</a:t>
            </a:r>
            <a:endParaRPr lang="nl-NL" dirty="0"/>
          </a:p>
        </p:txBody>
      </p:sp>
      <p:sp>
        <p:nvSpPr>
          <p:cNvPr id="60" name="Tijdelijke aanduiding voor tekst 8"/>
          <p:cNvSpPr>
            <a:spLocks noGrp="1"/>
          </p:cNvSpPr>
          <p:nvPr>
            <p:ph type="body" sz="quarter" idx="10" hasCustomPrompt="1"/>
          </p:nvPr>
        </p:nvSpPr>
        <p:spPr>
          <a:xfrm>
            <a:off x="717369" y="562333"/>
            <a:ext cx="3889375" cy="1390524"/>
          </a:xfrm>
        </p:spPr>
        <p:txBody>
          <a:bodyPr lIns="0" tIns="108000" rIns="0" bIns="0">
            <a:normAutofit/>
          </a:bodyPr>
          <a:lstStyle>
            <a:lvl1pPr marL="0" indent="0">
              <a:spcBef>
                <a:spcPts val="0"/>
              </a:spcBef>
              <a:defRPr sz="3600" b="1" baseline="0">
                <a:solidFill>
                  <a:schemeClr val="tx1"/>
                </a:solidFill>
                <a:latin typeface="+mn-lt"/>
              </a:defRPr>
            </a:lvl1pPr>
          </a:lstStyle>
          <a:p>
            <a:pPr lvl="0"/>
            <a:r>
              <a:rPr lang="nl-NL" dirty="0"/>
              <a:t>Panel</a:t>
            </a:r>
          </a:p>
        </p:txBody>
      </p:sp>
      <p:cxnSp>
        <p:nvCxnSpPr>
          <p:cNvPr id="25" name="Rechte verbindingslijn 3"/>
          <p:cNvCxnSpPr/>
          <p:nvPr userDrawn="1"/>
        </p:nvCxnSpPr>
        <p:spPr>
          <a:xfrm>
            <a:off x="717369" y="562333"/>
            <a:ext cx="1781406" cy="0"/>
          </a:xfrm>
          <a:prstGeom prst="line">
            <a:avLst/>
          </a:prstGeom>
          <a:ln w="63500">
            <a:solidFill>
              <a:srgbClr val="FF0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38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undbites">
    <p:spTree>
      <p:nvGrpSpPr>
        <p:cNvPr id="1" name=""/>
        <p:cNvGrpSpPr/>
        <p:nvPr/>
      </p:nvGrpSpPr>
      <p:grpSpPr>
        <a:xfrm>
          <a:off x="0" y="0"/>
          <a:ext cx="0" cy="0"/>
          <a:chOff x="0" y="0"/>
          <a:chExt cx="0" cy="0"/>
        </a:xfrm>
      </p:grpSpPr>
      <p:sp>
        <p:nvSpPr>
          <p:cNvPr id="15" name="Tijdelijke aanduiding voor tekst 14"/>
          <p:cNvSpPr>
            <a:spLocks noGrp="1"/>
          </p:cNvSpPr>
          <p:nvPr>
            <p:ph type="body" sz="quarter" idx="11" hasCustomPrompt="1"/>
          </p:nvPr>
        </p:nvSpPr>
        <p:spPr>
          <a:xfrm>
            <a:off x="1058863" y="685801"/>
            <a:ext cx="6911975" cy="4759648"/>
          </a:xfrm>
          <a:prstGeom prst="rect">
            <a:avLst/>
          </a:prstGeom>
        </p:spPr>
        <p:txBody>
          <a:bodyPr vert="horz" anchor="ctr" anchorCtr="0"/>
          <a:lstStyle>
            <a:lvl1pPr marL="0" indent="0">
              <a:spcBef>
                <a:spcPts val="1000"/>
              </a:spcBef>
              <a:defRPr sz="2800" baseline="0">
                <a:latin typeface="Jungka" panose="00000500000000000000" pitchFamily="50"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nl-NL" dirty="0"/>
              <a:t>“Soundbite text”</a:t>
            </a:r>
          </a:p>
        </p:txBody>
      </p:sp>
      <p:sp>
        <p:nvSpPr>
          <p:cNvPr id="17" name="Tijdelijke aanduiding voor tekst 16"/>
          <p:cNvSpPr>
            <a:spLocks noGrp="1"/>
          </p:cNvSpPr>
          <p:nvPr>
            <p:ph type="body" sz="quarter" idx="12" hasCustomPrompt="1"/>
          </p:nvPr>
        </p:nvSpPr>
        <p:spPr>
          <a:xfrm>
            <a:off x="8115300" y="3933131"/>
            <a:ext cx="3097213" cy="431973"/>
          </a:xfrm>
          <a:prstGeom prst="rect">
            <a:avLst/>
          </a:prstGeom>
        </p:spPr>
        <p:txBody>
          <a:bodyPr vert="horz"/>
          <a:lstStyle>
            <a:lvl1pPr marL="0" indent="0" algn="ctr">
              <a:spcBef>
                <a:spcPts val="1000"/>
              </a:spcBef>
              <a:defRPr sz="2000">
                <a:solidFill>
                  <a:srgbClr val="FF003C"/>
                </a:solidFill>
                <a:latin typeface="Jungka" panose="00000500000000000000" pitchFamily="50" charset="0"/>
                <a:cs typeface="Arial" panose="020B0604020202020204" pitchFamily="34" charset="0"/>
              </a:defRPr>
            </a:lvl1pPr>
          </a:lstStyle>
          <a:p>
            <a:pPr lvl="0"/>
            <a:r>
              <a:rPr lang="nl-BE" dirty="0"/>
              <a:t>Name</a:t>
            </a:r>
            <a:endParaRPr lang="nl-NL" dirty="0"/>
          </a:p>
        </p:txBody>
      </p:sp>
      <p:sp>
        <p:nvSpPr>
          <p:cNvPr id="19" name="Tijdelijke aanduiding voor tekst 18"/>
          <p:cNvSpPr>
            <a:spLocks noGrp="1"/>
          </p:cNvSpPr>
          <p:nvPr>
            <p:ph type="body" sz="quarter" idx="13" hasCustomPrompt="1"/>
          </p:nvPr>
        </p:nvSpPr>
        <p:spPr>
          <a:xfrm>
            <a:off x="8115300" y="4365724"/>
            <a:ext cx="3097213" cy="1079500"/>
          </a:xfrm>
          <a:prstGeom prst="rect">
            <a:avLst/>
          </a:prstGeom>
        </p:spPr>
        <p:txBody>
          <a:bodyPr vert="horz"/>
          <a:lstStyle>
            <a:lvl1pPr marL="0" indent="0" algn="ctr">
              <a:spcBef>
                <a:spcPts val="1000"/>
              </a:spcBef>
              <a:defRPr sz="1800" b="0" i="0">
                <a:solidFill>
                  <a:srgbClr val="1E1E1E"/>
                </a:solidFill>
                <a:latin typeface="Jungka" panose="00000500000000000000" pitchFamily="50" charset="0"/>
                <a:cs typeface="Arial" panose="020B0604020202020204" pitchFamily="34" charset="0"/>
              </a:defRPr>
            </a:lvl1pPr>
          </a:lstStyle>
          <a:p>
            <a:pPr lvl="0"/>
            <a:r>
              <a:rPr lang="nl-NL" dirty="0"/>
              <a:t>Job Title</a:t>
            </a:r>
          </a:p>
          <a:p>
            <a:pPr lvl="0"/>
            <a:r>
              <a:rPr lang="nl-NL" dirty="0"/>
              <a:t>Company</a:t>
            </a:r>
          </a:p>
        </p:txBody>
      </p:sp>
      <p:sp>
        <p:nvSpPr>
          <p:cNvPr id="9" name="Tijdelijke aanduiding voor afbeelding 3">
            <a:extLst>
              <a:ext uri="{FF2B5EF4-FFF2-40B4-BE49-F238E27FC236}">
                <a16:creationId xmlns:a16="http://schemas.microsoft.com/office/drawing/2014/main" id="{AA0B506D-288F-4B58-85FB-8783262E351F}"/>
              </a:ext>
            </a:extLst>
          </p:cNvPr>
          <p:cNvSpPr>
            <a:spLocks noGrp="1" noChangeAspect="1"/>
          </p:cNvSpPr>
          <p:nvPr>
            <p:ph type="pic" sz="quarter" idx="37"/>
          </p:nvPr>
        </p:nvSpPr>
        <p:spPr>
          <a:xfrm>
            <a:off x="8201026" y="685800"/>
            <a:ext cx="3011487" cy="3011484"/>
          </a:xfrm>
          <a:prstGeom prst="ellipse">
            <a:avLst/>
          </a:prstGeom>
          <a:solidFill>
            <a:schemeClr val="bg1"/>
          </a:solidFill>
        </p:spPr>
        <p:txBody>
          <a:bodyPr vert="horz"/>
          <a:lstStyle>
            <a:lvl1pPr marL="0" indent="0" algn="ctr">
              <a:spcBef>
                <a:spcPts val="300"/>
              </a:spcBef>
              <a:defRPr>
                <a:latin typeface="Jungka" panose="00000500000000000000" pitchFamily="50" charset="0"/>
                <a:cs typeface="Arial" panose="020B0604020202020204" pitchFamily="34" charset="0"/>
              </a:defRPr>
            </a:lvl1pPr>
          </a:lstStyle>
          <a:p>
            <a:r>
              <a:rPr lang="en-US"/>
              <a:t>Click icon to add picture</a:t>
            </a:r>
            <a:endParaRPr lang="nl-NL" dirty="0"/>
          </a:p>
        </p:txBody>
      </p:sp>
    </p:spTree>
    <p:extLst>
      <p:ext uri="{BB962C8B-B14F-4D97-AF65-F5344CB8AC3E}">
        <p14:creationId xmlns:p14="http://schemas.microsoft.com/office/powerpoint/2010/main" val="2360637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Tekstvak 1"/>
          <p:cNvSpPr txBox="1"/>
          <p:nvPr userDrawn="1"/>
        </p:nvSpPr>
        <p:spPr>
          <a:xfrm>
            <a:off x="720000" y="4365104"/>
            <a:ext cx="6192688" cy="2154436"/>
          </a:xfrm>
          <a:prstGeom prst="rect">
            <a:avLst/>
          </a:prstGeom>
        </p:spPr>
        <p:txBody>
          <a:bodyPr vert="horz" wrap="square" lIns="0" tIns="0" rIns="0" bIns="0" rtlCol="0">
            <a:spAutoFit/>
          </a:bodyPr>
          <a:lstStyle/>
          <a:p>
            <a:pPr rtl="0"/>
            <a:r>
              <a:rPr lang="en-GB" sz="2000" b="0" i="0" u="none" strike="noStrike" kern="1200" baseline="30000" noProof="0" dirty="0">
                <a:solidFill>
                  <a:schemeClr val="tx1"/>
                </a:solidFill>
                <a:latin typeface="Jungka" panose="00000500000000000000" pitchFamily="50" charset="0"/>
                <a:ea typeface="+mn-ea"/>
                <a:cs typeface="Arial" charset="0"/>
              </a:rPr>
              <a:t>World Federation of Advertisers</a:t>
            </a:r>
          </a:p>
          <a:p>
            <a:pPr rtl="0"/>
            <a:r>
              <a:rPr lang="en-GB" sz="2000" b="0" i="0" u="none" strike="noStrike" kern="1200" baseline="30000" noProof="0" dirty="0">
                <a:solidFill>
                  <a:schemeClr val="tx1"/>
                </a:solidFill>
                <a:latin typeface="Jungka" panose="00000500000000000000" pitchFamily="50" charset="0"/>
                <a:ea typeface="+mn-ea"/>
                <a:cs typeface="Arial" charset="0"/>
              </a:rPr>
              <a:t>London, Brussels, Singapore</a:t>
            </a:r>
          </a:p>
          <a:p>
            <a:pPr rtl="0"/>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wfanet.org</a:t>
            </a:r>
          </a:p>
          <a:p>
            <a:pPr rtl="0"/>
            <a:r>
              <a:rPr lang="en-GB" sz="2000" b="0" i="0" u="none" strike="noStrike" kern="1200" baseline="30000" noProof="0" dirty="0">
                <a:solidFill>
                  <a:schemeClr val="tx1"/>
                </a:solidFill>
                <a:latin typeface="Jungka" panose="00000500000000000000" pitchFamily="50" charset="0"/>
                <a:ea typeface="+mn-ea"/>
                <a:cs typeface="Arial" charset="0"/>
              </a:rPr>
              <a:t>info@wfanet.org</a:t>
            </a:r>
          </a:p>
          <a:p>
            <a:pPr rtl="0"/>
            <a:r>
              <a:rPr lang="en-GB" sz="2000" b="0" i="0" u="none" strike="noStrike" kern="1200" baseline="30000" noProof="0" dirty="0">
                <a:solidFill>
                  <a:schemeClr val="tx1"/>
                </a:solidFill>
                <a:latin typeface="Jungka" panose="00000500000000000000" pitchFamily="50" charset="0"/>
                <a:ea typeface="+mn-ea"/>
                <a:cs typeface="Arial" charset="0"/>
              </a:rPr>
              <a:t>+32 2 502 57 40</a:t>
            </a:r>
          </a:p>
          <a:p>
            <a:pPr rtl="0"/>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twitter @</a:t>
            </a:r>
            <a:r>
              <a:rPr lang="en-GB" sz="2000" b="0" i="0" u="none" strike="noStrike" kern="1200" baseline="30000" noProof="0" dirty="0" err="1">
                <a:solidFill>
                  <a:schemeClr val="tx1"/>
                </a:solidFill>
                <a:latin typeface="Jungka" panose="00000500000000000000" pitchFamily="50" charset="0"/>
                <a:ea typeface="+mn-ea"/>
                <a:cs typeface="Arial" charset="0"/>
              </a:rPr>
              <a:t>wfamarketers</a:t>
            </a:r>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youtube.com/</a:t>
            </a:r>
            <a:r>
              <a:rPr lang="en-GB" sz="2000" b="0" i="0" u="none" strike="noStrike" kern="1200" baseline="30000" noProof="0" dirty="0" err="1">
                <a:solidFill>
                  <a:schemeClr val="tx1"/>
                </a:solidFill>
                <a:latin typeface="Jungka" panose="00000500000000000000" pitchFamily="50" charset="0"/>
                <a:ea typeface="+mn-ea"/>
                <a:cs typeface="Arial" charset="0"/>
              </a:rPr>
              <a:t>wfamarketers</a:t>
            </a:r>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linkedin.com/company/</a:t>
            </a:r>
            <a:r>
              <a:rPr lang="en-GB" sz="2000" b="0" i="0" u="none" strike="noStrike" kern="1200" baseline="30000" noProof="0" dirty="0" err="1">
                <a:solidFill>
                  <a:schemeClr val="tx1"/>
                </a:solidFill>
                <a:latin typeface="Jungka" panose="00000500000000000000" pitchFamily="50" charset="0"/>
                <a:ea typeface="+mn-ea"/>
                <a:cs typeface="Arial" charset="0"/>
              </a:rPr>
              <a:t>wfa</a:t>
            </a:r>
            <a:endParaRPr lang="en-GB" sz="2000" noProof="0" dirty="0">
              <a:solidFill>
                <a:schemeClr val="bg1"/>
              </a:solidFill>
              <a:latin typeface="Jungka" panose="00000500000000000000" pitchFamily="50" charset="0"/>
            </a:endParaRPr>
          </a:p>
        </p:txBody>
      </p:sp>
      <p:sp>
        <p:nvSpPr>
          <p:cNvPr id="5" name="Ovaal 4"/>
          <p:cNvSpPr>
            <a:spLocks noChangeAspect="1"/>
          </p:cNvSpPr>
          <p:nvPr userDrawn="1"/>
        </p:nvSpPr>
        <p:spPr>
          <a:xfrm>
            <a:off x="468000" y="4113104"/>
            <a:ext cx="252000" cy="252000"/>
          </a:xfrm>
          <a:prstGeom prst="ellipse">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821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Chess">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j-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j-lt"/>
              </a:defRPr>
            </a:lvl1pPr>
          </a:lstStyle>
          <a:p>
            <a:pPr lvl="0"/>
            <a:r>
              <a:rPr lang="en-US"/>
              <a:t>Click to edit Master text styles</a:t>
            </a:r>
          </a:p>
        </p:txBody>
      </p:sp>
      <p:pic>
        <p:nvPicPr>
          <p:cNvPr id="2050" name="Picture 2" descr="\\dc1\CompanyData\WFA_Communications\Brand positioning\2016 Brand Uplift\Identity Guidelines final\illustrations\chess@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79095" y="1628800"/>
            <a:ext cx="8531573" cy="603480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j-lt"/>
              </a:defRPr>
            </a:lvl1pPr>
          </a:lstStyle>
          <a:p>
            <a:r>
              <a:rPr lang="en-US"/>
              <a:t>Click to edit Master title style</a:t>
            </a:r>
            <a:endParaRPr lang="nl-NL" dirty="0"/>
          </a:p>
        </p:txBody>
      </p:sp>
    </p:spTree>
    <p:extLst>
      <p:ext uri="{BB962C8B-B14F-4D97-AF65-F5344CB8AC3E}">
        <p14:creationId xmlns:p14="http://schemas.microsoft.com/office/powerpoint/2010/main" val="30317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v2">
    <p:bg>
      <p:bgPr>
        <a:solidFill>
          <a:schemeClr val="bg1"/>
        </a:solidFill>
        <a:effectLst/>
      </p:bgPr>
    </p:bg>
    <p:spTree>
      <p:nvGrpSpPr>
        <p:cNvPr id="1" name=""/>
        <p:cNvGrpSpPr/>
        <p:nvPr/>
      </p:nvGrpSpPr>
      <p:grpSpPr>
        <a:xfrm>
          <a:off x="0" y="0"/>
          <a:ext cx="0" cy="0"/>
          <a:chOff x="0" y="0"/>
          <a:chExt cx="0" cy="0"/>
        </a:xfrm>
      </p:grpSpPr>
      <p:sp>
        <p:nvSpPr>
          <p:cNvPr id="4" name="Vrije vorm 6"/>
          <p:cNvSpPr/>
          <p:nvPr userDrawn="1"/>
        </p:nvSpPr>
        <p:spPr>
          <a:xfrm>
            <a:off x="-21505" y="1268760"/>
            <a:ext cx="2159960" cy="4319920"/>
          </a:xfrm>
          <a:custGeom>
            <a:avLst/>
            <a:gdLst>
              <a:gd name="connsiteX0" fmla="*/ 0 w 720000"/>
              <a:gd name="connsiteY0" fmla="*/ 0 h 1440000"/>
              <a:gd name="connsiteX1" fmla="*/ 720000 w 720000"/>
              <a:gd name="connsiteY1" fmla="*/ 720000 h 1440000"/>
              <a:gd name="connsiteX2" fmla="*/ 0 w 720000"/>
              <a:gd name="connsiteY2" fmla="*/ 1440000 h 1440000"/>
            </a:gdLst>
            <a:ahLst/>
            <a:cxnLst>
              <a:cxn ang="0">
                <a:pos x="connsiteX0" y="connsiteY0"/>
              </a:cxn>
              <a:cxn ang="0">
                <a:pos x="connsiteX1" y="connsiteY1"/>
              </a:cxn>
              <a:cxn ang="0">
                <a:pos x="connsiteX2" y="connsiteY2"/>
              </a:cxn>
            </a:cxnLst>
            <a:rect l="l" t="t" r="r" b="b"/>
            <a:pathLst>
              <a:path w="720000" h="1440000">
                <a:moveTo>
                  <a:pt x="0" y="0"/>
                </a:moveTo>
                <a:cubicBezTo>
                  <a:pt x="397645" y="0"/>
                  <a:pt x="720000" y="322355"/>
                  <a:pt x="720000" y="720000"/>
                </a:cubicBezTo>
                <a:cubicBezTo>
                  <a:pt x="720000" y="1117645"/>
                  <a:pt x="397645" y="1440000"/>
                  <a:pt x="0" y="1440000"/>
                </a:cubicBezTo>
                <a:close/>
              </a:path>
            </a:pathLst>
          </a:cu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Jungka" panose="00000500000000000000" pitchFamily="50" charset="0"/>
            </a:endParaRPr>
          </a:p>
        </p:txBody>
      </p:sp>
      <p:sp>
        <p:nvSpPr>
          <p:cNvPr id="2" name="Tekstvak 1"/>
          <p:cNvSpPr txBox="1"/>
          <p:nvPr userDrawn="1"/>
        </p:nvSpPr>
        <p:spPr>
          <a:xfrm>
            <a:off x="720000" y="4365104"/>
            <a:ext cx="6192688" cy="2154436"/>
          </a:xfrm>
          <a:prstGeom prst="rect">
            <a:avLst/>
          </a:prstGeom>
        </p:spPr>
        <p:txBody>
          <a:bodyPr vert="horz" wrap="square" lIns="0" tIns="0" rIns="0" bIns="0" rtlCol="0">
            <a:spAutoFit/>
          </a:bodyPr>
          <a:lstStyle/>
          <a:p>
            <a:pPr rtl="0"/>
            <a:r>
              <a:rPr lang="en-GB" sz="2000" b="0" i="0" u="none" strike="noStrike" kern="1200" baseline="30000" noProof="0" dirty="0">
                <a:solidFill>
                  <a:schemeClr val="tx1"/>
                </a:solidFill>
                <a:latin typeface="Jungka" panose="00000500000000000000" pitchFamily="50" charset="0"/>
                <a:ea typeface="+mn-ea"/>
                <a:cs typeface="Arial" charset="0"/>
              </a:rPr>
              <a:t>World Federation of Advertisers</a:t>
            </a:r>
          </a:p>
          <a:p>
            <a:pPr rtl="0"/>
            <a:r>
              <a:rPr lang="en-GB" sz="2000" b="0" i="0" u="none" strike="noStrike" kern="1200" baseline="30000" noProof="0" dirty="0">
                <a:solidFill>
                  <a:schemeClr val="tx1"/>
                </a:solidFill>
                <a:latin typeface="Jungka" panose="00000500000000000000" pitchFamily="50" charset="0"/>
                <a:ea typeface="+mn-ea"/>
                <a:cs typeface="Arial" charset="0"/>
              </a:rPr>
              <a:t>London, Brussels, Singapore</a:t>
            </a:r>
          </a:p>
          <a:p>
            <a:pPr rtl="0"/>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wfanet.org</a:t>
            </a:r>
          </a:p>
          <a:p>
            <a:pPr rtl="0"/>
            <a:r>
              <a:rPr lang="en-GB" sz="2000" b="0" i="0" u="none" strike="noStrike" kern="1200" baseline="30000" noProof="0" dirty="0">
                <a:solidFill>
                  <a:schemeClr val="tx1"/>
                </a:solidFill>
                <a:latin typeface="Jungka" panose="00000500000000000000" pitchFamily="50" charset="0"/>
                <a:ea typeface="+mn-ea"/>
                <a:cs typeface="Arial" charset="0"/>
              </a:rPr>
              <a:t>info@wfanet.org</a:t>
            </a:r>
          </a:p>
          <a:p>
            <a:pPr rtl="0"/>
            <a:r>
              <a:rPr lang="en-GB" sz="2000" b="0" i="0" u="none" strike="noStrike" kern="1200" baseline="30000" noProof="0" dirty="0">
                <a:solidFill>
                  <a:schemeClr val="tx1"/>
                </a:solidFill>
                <a:latin typeface="Jungka" panose="00000500000000000000" pitchFamily="50" charset="0"/>
                <a:ea typeface="+mn-ea"/>
                <a:cs typeface="Arial" charset="0"/>
              </a:rPr>
              <a:t>+32 2 502 57 40</a:t>
            </a:r>
          </a:p>
          <a:p>
            <a:pPr rtl="0"/>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twitter @</a:t>
            </a:r>
            <a:r>
              <a:rPr lang="en-GB" sz="2000" b="0" i="0" u="none" strike="noStrike" kern="1200" baseline="30000" noProof="0" dirty="0" err="1">
                <a:solidFill>
                  <a:schemeClr val="tx1"/>
                </a:solidFill>
                <a:latin typeface="Jungka" panose="00000500000000000000" pitchFamily="50" charset="0"/>
                <a:ea typeface="+mn-ea"/>
                <a:cs typeface="Arial" charset="0"/>
              </a:rPr>
              <a:t>wfamarketers</a:t>
            </a:r>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youtube.com/</a:t>
            </a:r>
            <a:r>
              <a:rPr lang="en-GB" sz="2000" b="0" i="0" u="none" strike="noStrike" kern="1200" baseline="30000" noProof="0" dirty="0" err="1">
                <a:solidFill>
                  <a:schemeClr val="tx1"/>
                </a:solidFill>
                <a:latin typeface="Jungka" panose="00000500000000000000" pitchFamily="50" charset="0"/>
                <a:ea typeface="+mn-ea"/>
                <a:cs typeface="Arial" charset="0"/>
              </a:rPr>
              <a:t>wfamarketers</a:t>
            </a:r>
            <a:endParaRPr lang="en-GB" sz="2000" b="0" i="0" u="none" strike="noStrike" kern="1200" baseline="30000" noProof="0" dirty="0">
              <a:solidFill>
                <a:schemeClr val="tx1"/>
              </a:solidFill>
              <a:latin typeface="Jungka" panose="00000500000000000000" pitchFamily="50" charset="0"/>
              <a:ea typeface="+mn-ea"/>
              <a:cs typeface="Arial" charset="0"/>
            </a:endParaRPr>
          </a:p>
          <a:p>
            <a:pPr rtl="0"/>
            <a:r>
              <a:rPr lang="en-GB" sz="2000" b="0" i="0" u="none" strike="noStrike" kern="1200" baseline="30000" noProof="0" dirty="0">
                <a:solidFill>
                  <a:schemeClr val="tx1"/>
                </a:solidFill>
                <a:latin typeface="Jungka" panose="00000500000000000000" pitchFamily="50" charset="0"/>
                <a:ea typeface="+mn-ea"/>
                <a:cs typeface="Arial" charset="0"/>
              </a:rPr>
              <a:t>linkedin.com/company/</a:t>
            </a:r>
            <a:r>
              <a:rPr lang="en-GB" sz="2000" b="0" i="0" u="none" strike="noStrike" kern="1200" baseline="30000" noProof="0" dirty="0" err="1">
                <a:solidFill>
                  <a:schemeClr val="tx1"/>
                </a:solidFill>
                <a:latin typeface="Jungka" panose="00000500000000000000" pitchFamily="50" charset="0"/>
                <a:ea typeface="+mn-ea"/>
                <a:cs typeface="Arial" charset="0"/>
              </a:rPr>
              <a:t>wfa</a:t>
            </a:r>
            <a:endParaRPr lang="en-GB" sz="2000" noProof="0" dirty="0">
              <a:solidFill>
                <a:schemeClr val="bg1"/>
              </a:solidFill>
              <a:latin typeface="Jungka" panose="00000500000000000000" pitchFamily="50" charset="0"/>
            </a:endParaRPr>
          </a:p>
        </p:txBody>
      </p:sp>
      <p:sp>
        <p:nvSpPr>
          <p:cNvPr id="5" name="Ovaal 4"/>
          <p:cNvSpPr>
            <a:spLocks noChangeAspect="1"/>
          </p:cNvSpPr>
          <p:nvPr userDrawn="1"/>
        </p:nvSpPr>
        <p:spPr>
          <a:xfrm>
            <a:off x="468000" y="411310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Jungka" panose="00000500000000000000" pitchFamily="50" charset="0"/>
            </a:endParaRPr>
          </a:p>
        </p:txBody>
      </p:sp>
    </p:spTree>
    <p:extLst>
      <p:ext uri="{BB962C8B-B14F-4D97-AF65-F5344CB8AC3E}">
        <p14:creationId xmlns:p14="http://schemas.microsoft.com/office/powerpoint/2010/main" val="383927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lug">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6146" name="Picture 2" descr="\\dc1\CompanyData\WFA_Communications\Brand positioning\2016 Brand Uplift\Identity Guidelines final\illustrations\plug@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27167" y="1772816"/>
            <a:ext cx="692443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irector Chair">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1024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7695" t="17804" r="28080" b="7645"/>
          <a:stretch/>
        </p:blipFill>
        <p:spPr bwMode="auto">
          <a:xfrm>
            <a:off x="8403431" y="2118312"/>
            <a:ext cx="3242369" cy="389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06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Chair Spotlight">
    <p:spTree>
      <p:nvGrpSpPr>
        <p:cNvPr id="1" name=""/>
        <p:cNvGrpSpPr/>
        <p:nvPr/>
      </p:nvGrpSpPr>
      <p:grpSpPr>
        <a:xfrm>
          <a:off x="0" y="0"/>
          <a:ext cx="0" cy="0"/>
          <a:chOff x="0" y="0"/>
          <a:chExt cx="0" cy="0"/>
        </a:xfrm>
      </p:grpSpPr>
      <p:sp>
        <p:nvSpPr>
          <p:cNvPr id="2" name="Rectangle 1"/>
          <p:cNvSpPr/>
          <p:nvPr userDrawn="1"/>
        </p:nvSpPr>
        <p:spPr>
          <a:xfrm>
            <a:off x="-10753" y="1270254"/>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5122" name="Picture 2" descr="\\dc1\CompanyData\WFA_Communications\Brand positioning\2016 Brand Uplift\WFA Illustrations\Director's Chair\wfa_director's_chair_transparen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51575" y="1250247"/>
            <a:ext cx="7391400" cy="52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2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Light Bulb">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2050" name="Picture 2" descr="\\dc1\CompanyData\WFA_Communications\Website\New website 2017\Illustrations\From Dogstudio\Light bulb\ampoule transparent 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4775" y="2057400"/>
            <a:ext cx="2819399" cy="410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0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Rubik">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3074" name="Picture 2" descr="\\dc1\CompanyData\WFA_Communications\Website\New website 2017\Illustrations\From Dogstudio\Rubiks cube\Rubiks transparent b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66175" y="2499290"/>
            <a:ext cx="3048000" cy="313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5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Globe Europe Africa">
    <p:spTree>
      <p:nvGrpSpPr>
        <p:cNvPr id="1" name=""/>
        <p:cNvGrpSpPr/>
        <p:nvPr/>
      </p:nvGrpSpPr>
      <p:grpSpPr>
        <a:xfrm>
          <a:off x="0" y="0"/>
          <a:ext cx="0" cy="0"/>
          <a:chOff x="0" y="0"/>
          <a:chExt cx="0" cy="0"/>
        </a:xfrm>
      </p:grpSpPr>
      <p:sp>
        <p:nvSpPr>
          <p:cNvPr id="2" name="Rectangle 1"/>
          <p:cNvSpPr/>
          <p:nvPr userDrawn="1"/>
        </p:nvSpPr>
        <p:spPr>
          <a:xfrm>
            <a:off x="-21505" y="1278000"/>
            <a:ext cx="12219855" cy="5580000"/>
          </a:xfrm>
          <a:prstGeom prst="rect">
            <a:avLst/>
          </a:prstGeom>
          <a:solidFill>
            <a:srgbClr val="FF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atin typeface="+mn-lt"/>
            </a:endParaRPr>
          </a:p>
        </p:txBody>
      </p:sp>
      <p:pic>
        <p:nvPicPr>
          <p:cNvPr id="3" name="Picture 2" descr="C:\Users\c.cristache\Desktop\wfa_logotype_horizont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00" y="404664"/>
            <a:ext cx="1994799" cy="563398"/>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p:cNvSpPr>
            <a:spLocks noGrp="1"/>
          </p:cNvSpPr>
          <p:nvPr>
            <p:ph type="title"/>
          </p:nvPr>
        </p:nvSpPr>
        <p:spPr>
          <a:xfrm>
            <a:off x="720000" y="2349000"/>
            <a:ext cx="7200000" cy="2178000"/>
          </a:xfrm>
          <a:prstGeom prst="rect">
            <a:avLst/>
          </a:prstGeom>
        </p:spPr>
        <p:txBody>
          <a:bodyPr lIns="0" tIns="0" rIns="0" bIns="0" anchor="ctr" anchorCtr="0"/>
          <a:lstStyle>
            <a:lvl1pPr>
              <a:defRPr sz="6000" b="0">
                <a:solidFill>
                  <a:schemeClr val="bg1"/>
                </a:solidFill>
                <a:latin typeface="+mn-lt"/>
              </a:defRPr>
            </a:lvl1pPr>
          </a:lstStyle>
          <a:p>
            <a:r>
              <a:rPr lang="en-US"/>
              <a:t>Click to edit Master title style</a:t>
            </a:r>
            <a:endParaRPr lang="nl-NL" dirty="0"/>
          </a:p>
        </p:txBody>
      </p:sp>
      <p:sp>
        <p:nvSpPr>
          <p:cNvPr id="12" name="Tijdelijke aanduiding voor tekst 11"/>
          <p:cNvSpPr>
            <a:spLocks noGrp="1"/>
          </p:cNvSpPr>
          <p:nvPr>
            <p:ph type="body" sz="quarter" idx="10"/>
          </p:nvPr>
        </p:nvSpPr>
        <p:spPr>
          <a:xfrm>
            <a:off x="720000" y="5858876"/>
            <a:ext cx="2858895" cy="882491"/>
          </a:xfrm>
        </p:spPr>
        <p:txBody>
          <a:bodyPr lIns="0" tIns="0" rIns="0" bIns="0"/>
          <a:lstStyle>
            <a:lvl1pPr marL="0" indent="0">
              <a:defRPr>
                <a:latin typeface="+mn-lt"/>
              </a:defRPr>
            </a:lvl1pPr>
          </a:lstStyle>
          <a:p>
            <a:pPr lvl="0"/>
            <a:r>
              <a:rPr lang="en-US"/>
              <a:t>Click to edit Master text styles</a:t>
            </a:r>
          </a:p>
        </p:txBody>
      </p:sp>
      <p:pic>
        <p:nvPicPr>
          <p:cNvPr id="7" name="Picture 2" descr="\\dc1\CompanyData\WFA_Communications\Brand positioning\2016 Brand Uplift\Identity Guidelines final\illustrations\Europe_Africa@300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66092" y="1484784"/>
            <a:ext cx="8101593" cy="573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Vrije vorm 6"/>
          <p:cNvSpPr/>
          <p:nvPr/>
        </p:nvSpPr>
        <p:spPr>
          <a:xfrm>
            <a:off x="-21505" y="1268760"/>
            <a:ext cx="2159960" cy="4319920"/>
          </a:xfrm>
          <a:custGeom>
            <a:avLst/>
            <a:gdLst>
              <a:gd name="connsiteX0" fmla="*/ 0 w 720000"/>
              <a:gd name="connsiteY0" fmla="*/ 0 h 1440000"/>
              <a:gd name="connsiteX1" fmla="*/ 720000 w 720000"/>
              <a:gd name="connsiteY1" fmla="*/ 720000 h 1440000"/>
              <a:gd name="connsiteX2" fmla="*/ 0 w 720000"/>
              <a:gd name="connsiteY2" fmla="*/ 1440000 h 1440000"/>
            </a:gdLst>
            <a:ahLst/>
            <a:cxnLst>
              <a:cxn ang="0">
                <a:pos x="connsiteX0" y="connsiteY0"/>
              </a:cxn>
              <a:cxn ang="0">
                <a:pos x="connsiteX1" y="connsiteY1"/>
              </a:cxn>
              <a:cxn ang="0">
                <a:pos x="connsiteX2" y="connsiteY2"/>
              </a:cxn>
            </a:cxnLst>
            <a:rect l="l" t="t" r="r" b="b"/>
            <a:pathLst>
              <a:path w="720000" h="1440000">
                <a:moveTo>
                  <a:pt x="0" y="0"/>
                </a:moveTo>
                <a:cubicBezTo>
                  <a:pt x="397645" y="0"/>
                  <a:pt x="720000" y="322355"/>
                  <a:pt x="720000" y="720000"/>
                </a:cubicBezTo>
                <a:cubicBezTo>
                  <a:pt x="720000" y="1117645"/>
                  <a:pt x="397645" y="1440000"/>
                  <a:pt x="0" y="1440000"/>
                </a:cubicBez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3" name="Tijdelijke aanduiding voor tekst 2"/>
          <p:cNvSpPr>
            <a:spLocks noGrp="1"/>
          </p:cNvSpPr>
          <p:nvPr>
            <p:ph type="body" idx="1"/>
          </p:nvPr>
        </p:nvSpPr>
        <p:spPr>
          <a:xfrm>
            <a:off x="720000" y="1864800"/>
            <a:ext cx="10851783" cy="2824360"/>
          </a:xfrm>
          <a:prstGeom prst="rect">
            <a:avLst/>
          </a:prstGeom>
        </p:spPr>
        <p:txBody>
          <a:bodyPr vert="horz" lIns="91440" tIns="45720" rIns="91440" bIns="45720" rtlCol="0">
            <a:normAutofit/>
          </a:bodyPr>
          <a:lstStyle/>
          <a:p>
            <a:pPr lvl="0"/>
            <a:r>
              <a:rPr lang="nl-BE" dirty="0"/>
              <a:t>First level</a:t>
            </a:r>
          </a:p>
          <a:p>
            <a:pPr lvl="1"/>
            <a:r>
              <a:rPr lang="nl-BE" dirty="0"/>
              <a:t>Second level</a:t>
            </a:r>
          </a:p>
          <a:p>
            <a:pPr lvl="2"/>
            <a:r>
              <a:rPr lang="nl-BE" dirty="0"/>
              <a:t>Third level</a:t>
            </a:r>
          </a:p>
          <a:p>
            <a:pPr lvl="3"/>
            <a:r>
              <a:rPr lang="nl-BE" dirty="0"/>
              <a:t>Fourth level</a:t>
            </a:r>
          </a:p>
          <a:p>
            <a:pPr lvl="4"/>
            <a:r>
              <a:rPr lang="nl-BE" dirty="0"/>
              <a:t>Fifth level</a:t>
            </a:r>
            <a:endParaRPr lang="nl-NL" dirty="0"/>
          </a:p>
        </p:txBody>
      </p:sp>
      <p:pic>
        <p:nvPicPr>
          <p:cNvPr id="5" name="Picture 4" descr="C:\Users\c.cristache\Desktop\wfa_logotype_horizontal.pn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r="70488"/>
          <a:stretch/>
        </p:blipFill>
        <p:spPr bwMode="auto">
          <a:xfrm>
            <a:off x="11659058" y="6348498"/>
            <a:ext cx="381571" cy="365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lock Associates | LinkedIn">
            <a:extLst>
              <a:ext uri="{FF2B5EF4-FFF2-40B4-BE49-F238E27FC236}">
                <a16:creationId xmlns:a16="http://schemas.microsoft.com/office/drawing/2014/main" id="{7A4545F8-9671-401F-A831-FB922C32DAF1}"/>
              </a:ext>
            </a:extLst>
          </p:cNvPr>
          <p:cNvPicPr>
            <a:picLocks noChangeAspect="1" noChangeArrowheads="1"/>
          </p:cNvPicPr>
          <p:nvPr userDrawn="1"/>
        </p:nvPicPr>
        <p:blipFill rotWithShape="1">
          <a:blip r:embed="rId33">
            <a:extLst>
              <a:ext uri="{28A0092B-C50C-407E-A947-70E740481C1C}">
                <a14:useLocalDpi xmlns:a14="http://schemas.microsoft.com/office/drawing/2010/main" val="0"/>
              </a:ext>
            </a:extLst>
          </a:blip>
          <a:srcRect t="31100" r="4640" b="31100"/>
          <a:stretch/>
        </p:blipFill>
        <p:spPr bwMode="auto">
          <a:xfrm>
            <a:off x="10742594" y="6384983"/>
            <a:ext cx="829189" cy="32868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96" r:id="rId1"/>
    <p:sldLayoutId id="2147483936" r:id="rId2"/>
    <p:sldLayoutId id="2147483931" r:id="rId3"/>
    <p:sldLayoutId id="2147483934" r:id="rId4"/>
    <p:sldLayoutId id="2147483939" r:id="rId5"/>
    <p:sldLayoutId id="2147483946" r:id="rId6"/>
    <p:sldLayoutId id="2147483943" r:id="rId7"/>
    <p:sldLayoutId id="2147483944" r:id="rId8"/>
    <p:sldLayoutId id="2147483933" r:id="rId9"/>
    <p:sldLayoutId id="2147483932" r:id="rId10"/>
    <p:sldLayoutId id="2147483935" r:id="rId11"/>
    <p:sldLayoutId id="2147483945" r:id="rId12"/>
    <p:sldLayoutId id="2147483942" r:id="rId13"/>
    <p:sldLayoutId id="2147483941" r:id="rId14"/>
    <p:sldLayoutId id="2147483909" r:id="rId15"/>
    <p:sldLayoutId id="2147483919" r:id="rId16"/>
    <p:sldLayoutId id="2147483921" r:id="rId17"/>
    <p:sldLayoutId id="2147483923" r:id="rId18"/>
    <p:sldLayoutId id="2147483926" r:id="rId19"/>
    <p:sldLayoutId id="2147483947" r:id="rId20"/>
    <p:sldLayoutId id="2147483930" r:id="rId21"/>
    <p:sldLayoutId id="2147483928" r:id="rId22"/>
    <p:sldLayoutId id="2147483929" r:id="rId23"/>
    <p:sldLayoutId id="2147483922" r:id="rId24"/>
    <p:sldLayoutId id="2147483948" r:id="rId25"/>
    <p:sldLayoutId id="2147483924" r:id="rId26"/>
    <p:sldLayoutId id="2147483925" r:id="rId27"/>
    <p:sldLayoutId id="2147483904" r:id="rId28"/>
    <p:sldLayoutId id="2147483898" r:id="rId29"/>
    <p:sldLayoutId id="2147483940" r:id="rId30"/>
  </p:sldLayoutIdLst>
  <p:hf sldNum="0" hdr="0" ftr="0"/>
  <p:txStyles>
    <p:titleStyle>
      <a:lvl1pPr algn="l" rtl="0" eaLnBrk="1" fontAlgn="base" hangingPunct="1">
        <a:spcBef>
          <a:spcPct val="0"/>
        </a:spcBef>
        <a:spcAft>
          <a:spcPct val="0"/>
        </a:spcAft>
        <a:defRPr sz="1100" b="1" u="none" strike="noStrike" kern="1200" baseline="0">
          <a:solidFill>
            <a:srgbClr val="FF003C"/>
          </a:solidFill>
          <a:uFill>
            <a:solidFill>
              <a:srgbClr val="FF003C"/>
            </a:solidFill>
          </a:uFill>
          <a:latin typeface="+mn-lt"/>
          <a:ea typeface="Tahoma" pitchFamily="34" charset="0"/>
          <a:cs typeface="Tahoma" pitchFamily="34" charset="0"/>
        </a:defRPr>
      </a:lvl1pPr>
      <a:lvl2pPr algn="l" rtl="0" eaLnBrk="1" fontAlgn="base" hangingPunct="1">
        <a:spcBef>
          <a:spcPct val="0"/>
        </a:spcBef>
        <a:spcAft>
          <a:spcPct val="0"/>
        </a:spcAft>
        <a:defRPr sz="3000" b="1">
          <a:solidFill>
            <a:srgbClr val="EE000B"/>
          </a:solidFill>
          <a:latin typeface="Tahoma" pitchFamily="34" charset="0"/>
          <a:cs typeface="Tahoma" pitchFamily="34" charset="0"/>
        </a:defRPr>
      </a:lvl2pPr>
      <a:lvl3pPr algn="l" rtl="0" eaLnBrk="1" fontAlgn="base" hangingPunct="1">
        <a:spcBef>
          <a:spcPct val="0"/>
        </a:spcBef>
        <a:spcAft>
          <a:spcPct val="0"/>
        </a:spcAft>
        <a:defRPr sz="3000" b="1">
          <a:solidFill>
            <a:srgbClr val="EE000B"/>
          </a:solidFill>
          <a:latin typeface="Tahoma" pitchFamily="34" charset="0"/>
          <a:cs typeface="Tahoma" pitchFamily="34" charset="0"/>
        </a:defRPr>
      </a:lvl3pPr>
      <a:lvl4pPr algn="l" rtl="0" eaLnBrk="1" fontAlgn="base" hangingPunct="1">
        <a:spcBef>
          <a:spcPct val="0"/>
        </a:spcBef>
        <a:spcAft>
          <a:spcPct val="0"/>
        </a:spcAft>
        <a:defRPr sz="3000" b="1">
          <a:solidFill>
            <a:srgbClr val="EE000B"/>
          </a:solidFill>
          <a:latin typeface="Tahoma" pitchFamily="34" charset="0"/>
          <a:cs typeface="Tahoma" pitchFamily="34" charset="0"/>
        </a:defRPr>
      </a:lvl4pPr>
      <a:lvl5pPr algn="l" rtl="0" eaLnBrk="1" fontAlgn="base" hangingPunct="1">
        <a:spcBef>
          <a:spcPct val="0"/>
        </a:spcBef>
        <a:spcAft>
          <a:spcPct val="0"/>
        </a:spcAft>
        <a:defRPr sz="3000" b="1">
          <a:solidFill>
            <a:srgbClr val="EE000B"/>
          </a:solidFill>
          <a:latin typeface="Tahoma" pitchFamily="34" charset="0"/>
          <a:cs typeface="Tahoma" pitchFamily="34" charset="0"/>
        </a:defRPr>
      </a:lvl5pPr>
      <a:lvl6pPr marL="457200" algn="l" rtl="0" eaLnBrk="1" fontAlgn="base" hangingPunct="1">
        <a:spcBef>
          <a:spcPct val="0"/>
        </a:spcBef>
        <a:spcAft>
          <a:spcPct val="0"/>
        </a:spcAft>
        <a:defRPr sz="3000" b="1">
          <a:solidFill>
            <a:srgbClr val="BE000A"/>
          </a:solidFill>
          <a:latin typeface="Tahoma" pitchFamily="34" charset="0"/>
          <a:cs typeface="Tahoma" pitchFamily="34" charset="0"/>
        </a:defRPr>
      </a:lvl6pPr>
      <a:lvl7pPr marL="914400" algn="l" rtl="0" eaLnBrk="1" fontAlgn="base" hangingPunct="1">
        <a:spcBef>
          <a:spcPct val="0"/>
        </a:spcBef>
        <a:spcAft>
          <a:spcPct val="0"/>
        </a:spcAft>
        <a:defRPr sz="3000" b="1">
          <a:solidFill>
            <a:srgbClr val="BE000A"/>
          </a:solidFill>
          <a:latin typeface="Tahoma" pitchFamily="34" charset="0"/>
          <a:cs typeface="Tahoma" pitchFamily="34" charset="0"/>
        </a:defRPr>
      </a:lvl7pPr>
      <a:lvl8pPr marL="1371600" algn="l" rtl="0" eaLnBrk="1" fontAlgn="base" hangingPunct="1">
        <a:spcBef>
          <a:spcPct val="0"/>
        </a:spcBef>
        <a:spcAft>
          <a:spcPct val="0"/>
        </a:spcAft>
        <a:defRPr sz="3000" b="1">
          <a:solidFill>
            <a:srgbClr val="BE000A"/>
          </a:solidFill>
          <a:latin typeface="Tahoma" pitchFamily="34" charset="0"/>
          <a:cs typeface="Tahoma" pitchFamily="34" charset="0"/>
        </a:defRPr>
      </a:lvl8pPr>
      <a:lvl9pPr marL="1828800" algn="l" rtl="0" eaLnBrk="1" fontAlgn="base" hangingPunct="1">
        <a:spcBef>
          <a:spcPct val="0"/>
        </a:spcBef>
        <a:spcAft>
          <a:spcPct val="0"/>
        </a:spcAft>
        <a:defRPr sz="3000" b="1">
          <a:solidFill>
            <a:srgbClr val="BE000A"/>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rgbClr val="BE000A"/>
        </a:buClr>
        <a:buFont typeface="Arial" charset="0"/>
        <a:defRPr sz="2000" kern="1200">
          <a:solidFill>
            <a:srgbClr val="1E1E1E"/>
          </a:solidFill>
          <a:latin typeface="+mn-lt"/>
          <a:ea typeface="Jungka" panose="00000500000000000000" pitchFamily="50" charset="0"/>
          <a:cs typeface="Arial" charset="0"/>
        </a:defRPr>
      </a:lvl1pPr>
      <a:lvl2pPr marL="800100" indent="-342900" algn="l" rtl="0" eaLnBrk="1" fontAlgn="base" hangingPunct="1">
        <a:spcBef>
          <a:spcPct val="20000"/>
        </a:spcBef>
        <a:spcAft>
          <a:spcPct val="0"/>
        </a:spcAft>
        <a:buClr>
          <a:srgbClr val="FF003C"/>
        </a:buClr>
        <a:buSzPct val="100000"/>
        <a:buFont typeface="+mj-lt"/>
        <a:buAutoNum type="arabicPeriod"/>
        <a:defRPr sz="1800" b="0" kern="1200">
          <a:solidFill>
            <a:srgbClr val="1E1E1E"/>
          </a:solidFill>
          <a:latin typeface="+mn-lt"/>
          <a:ea typeface="Jungka" panose="00000500000000000000" pitchFamily="50" charset="0"/>
          <a:cs typeface="Arial" charset="0"/>
        </a:defRPr>
      </a:lvl2pPr>
      <a:lvl3pPr marL="1200150" indent="-285750" algn="l" rtl="0" eaLnBrk="1" fontAlgn="base" hangingPunct="1">
        <a:spcBef>
          <a:spcPct val="20000"/>
        </a:spcBef>
        <a:spcAft>
          <a:spcPct val="0"/>
        </a:spcAft>
        <a:buClr>
          <a:srgbClr val="FF003C"/>
        </a:buClr>
        <a:buSzPct val="150000"/>
        <a:buFont typeface="Arial" charset="0"/>
        <a:buChar char="•"/>
        <a:defRPr sz="1600" kern="1200">
          <a:solidFill>
            <a:srgbClr val="1E1E1E"/>
          </a:solidFill>
          <a:latin typeface="+mn-lt"/>
          <a:ea typeface="Jungka" panose="00000500000000000000" pitchFamily="50" charset="0"/>
          <a:cs typeface="Arial" charset="0"/>
        </a:defRPr>
      </a:lvl3pPr>
      <a:lvl4pPr marL="1600200" indent="-228600" algn="l" rtl="0" eaLnBrk="1" fontAlgn="base" hangingPunct="1">
        <a:spcBef>
          <a:spcPct val="20000"/>
        </a:spcBef>
        <a:spcAft>
          <a:spcPct val="0"/>
        </a:spcAft>
        <a:buClr>
          <a:srgbClr val="FF003C"/>
        </a:buClr>
        <a:buFont typeface="Courier New" charset="0"/>
        <a:buChar char="o"/>
        <a:defRPr sz="1600" kern="1200">
          <a:solidFill>
            <a:srgbClr val="1E1E1E"/>
          </a:solidFill>
          <a:latin typeface="+mn-lt"/>
          <a:ea typeface="Jungka" panose="00000500000000000000" pitchFamily="50" charset="0"/>
          <a:cs typeface="Arial" charset="0"/>
        </a:defRPr>
      </a:lvl4pPr>
      <a:lvl5pPr marL="2057400" indent="-228600" algn="l" rtl="0" eaLnBrk="1" fontAlgn="base" hangingPunct="1">
        <a:spcBef>
          <a:spcPct val="20000"/>
        </a:spcBef>
        <a:spcAft>
          <a:spcPct val="0"/>
        </a:spcAft>
        <a:buClr>
          <a:srgbClr val="FF003C"/>
        </a:buClr>
        <a:buFont typeface="Arial" charset="0"/>
        <a:buChar char="»"/>
        <a:defRPr sz="1600" kern="1200">
          <a:solidFill>
            <a:srgbClr val="1E1E1E"/>
          </a:solidFill>
          <a:latin typeface="+mn-lt"/>
          <a:ea typeface="Jungka" panose="00000500000000000000" pitchFamily="50"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www.equancy.fr/en/home" TargetMode="External"/><Relationship Id="rId3" Type="http://schemas.openxmlformats.org/officeDocument/2006/relationships/hyperlink" Target="https://medialink.com/" TargetMode="External"/><Relationship Id="rId7" Type="http://schemas.openxmlformats.org/officeDocument/2006/relationships/hyperlink" Target="https://www.artefact.com/" TargetMode="External"/><Relationship Id="rId2" Type="http://schemas.openxmlformats.org/officeDocument/2006/relationships/hyperlink" Target="https://www.flock-associates.com/" TargetMode="External"/><Relationship Id="rId1" Type="http://schemas.openxmlformats.org/officeDocument/2006/relationships/slideLayout" Target="../slideLayouts/slideLayout16.xml"/><Relationship Id="rId6" Type="http://schemas.openxmlformats.org/officeDocument/2006/relationships/hyperlink" Target="https://www.ekimetrics.com/" TargetMode="External"/><Relationship Id="rId5" Type="http://schemas.openxmlformats.org/officeDocument/2006/relationships/hyperlink" Target="https://www.fifty-five.com/" TargetMode="External"/><Relationship Id="rId4" Type="http://schemas.openxmlformats.org/officeDocument/2006/relationships/hyperlink" Target="https://mightyhive.com/" TargetMode="External"/><Relationship Id="rId9" Type="http://schemas.openxmlformats.org/officeDocument/2006/relationships/hyperlink" Target="https://www.pwc.co.uk/services/consulting.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florian.voigt@flock-associates.com" TargetMode="External"/><Relationship Id="rId2" Type="http://schemas.openxmlformats.org/officeDocument/2006/relationships/hyperlink" Target="mailto:r.dreblow@wfanet.org" TargetMode="External"/><Relationship Id="rId1" Type="http://schemas.openxmlformats.org/officeDocument/2006/relationships/slideLayout" Target="../slideLayouts/slideLayout16.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D06EE-DDCC-457A-B981-09A42CDFF860}"/>
              </a:ext>
            </a:extLst>
          </p:cNvPr>
          <p:cNvSpPr>
            <a:spLocks noGrp="1"/>
          </p:cNvSpPr>
          <p:nvPr>
            <p:ph type="body" sz="quarter" idx="10"/>
          </p:nvPr>
        </p:nvSpPr>
        <p:spPr/>
        <p:txBody>
          <a:bodyPr/>
          <a:lstStyle/>
          <a:p>
            <a:r>
              <a:rPr lang="en-GB" dirty="0"/>
              <a:t>May 2020</a:t>
            </a:r>
            <a:endParaRPr lang="en-IE" dirty="0"/>
          </a:p>
        </p:txBody>
      </p:sp>
      <p:sp>
        <p:nvSpPr>
          <p:cNvPr id="2" name="Title 1">
            <a:extLst>
              <a:ext uri="{FF2B5EF4-FFF2-40B4-BE49-F238E27FC236}">
                <a16:creationId xmlns:a16="http://schemas.microsoft.com/office/drawing/2014/main" id="{FE9358F9-8333-4577-BD18-AF228AB368A1}"/>
              </a:ext>
            </a:extLst>
          </p:cNvPr>
          <p:cNvSpPr>
            <a:spLocks noGrp="1"/>
          </p:cNvSpPr>
          <p:nvPr>
            <p:ph type="title"/>
          </p:nvPr>
        </p:nvSpPr>
        <p:spPr>
          <a:xfrm>
            <a:off x="719999" y="2349000"/>
            <a:ext cx="7971463" cy="2178000"/>
          </a:xfrm>
        </p:spPr>
        <p:txBody>
          <a:bodyPr/>
          <a:lstStyle/>
          <a:p>
            <a:r>
              <a:rPr lang="en-GB" dirty="0"/>
              <a:t>Marketing Operations </a:t>
            </a:r>
            <a:br>
              <a:rPr lang="en-GB" dirty="0"/>
            </a:br>
            <a:r>
              <a:rPr lang="en-GB" dirty="0"/>
              <a:t>Survey Results</a:t>
            </a:r>
            <a:endParaRPr lang="en-IE" dirty="0">
              <a:solidFill>
                <a:schemeClr val="tx1"/>
              </a:solidFill>
              <a:highlight>
                <a:srgbClr val="FFFF00"/>
              </a:highlight>
            </a:endParaRPr>
          </a:p>
        </p:txBody>
      </p:sp>
      <p:pic>
        <p:nvPicPr>
          <p:cNvPr id="1026" name="Picture 2" descr="Flock Associates | LinkedIn">
            <a:extLst>
              <a:ext uri="{FF2B5EF4-FFF2-40B4-BE49-F238E27FC236}">
                <a16:creationId xmlns:a16="http://schemas.microsoft.com/office/drawing/2014/main" id="{442319FF-50FE-4D90-B961-68A93273E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100" r="4640" b="31100"/>
          <a:stretch/>
        </p:blipFill>
        <p:spPr bwMode="auto">
          <a:xfrm>
            <a:off x="9843591" y="445314"/>
            <a:ext cx="1816596" cy="720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E9CF5E-C720-49BB-A3A2-D3A20087A8C1}"/>
              </a:ext>
            </a:extLst>
          </p:cNvPr>
          <p:cNvSpPr txBox="1"/>
          <p:nvPr/>
        </p:nvSpPr>
        <p:spPr>
          <a:xfrm>
            <a:off x="10178901" y="260648"/>
            <a:ext cx="1320874" cy="184666"/>
          </a:xfrm>
          <a:prstGeom prst="rect">
            <a:avLst/>
          </a:prstGeom>
        </p:spPr>
        <p:txBody>
          <a:bodyPr vert="horz" wrap="none" lIns="0" tIns="0" rIns="0" bIns="0" rtlCol="0">
            <a:spAutoFit/>
          </a:bodyPr>
          <a:lstStyle/>
          <a:p>
            <a:r>
              <a:rPr lang="en-GB" sz="1200" dirty="0">
                <a:latin typeface="+mj-lt"/>
              </a:rPr>
              <a:t>In partnership with</a:t>
            </a:r>
            <a:endParaRPr lang="en-IE" sz="1200" dirty="0">
              <a:latin typeface="+mj-lt"/>
            </a:endParaRPr>
          </a:p>
        </p:txBody>
      </p:sp>
    </p:spTree>
    <p:extLst>
      <p:ext uri="{BB962C8B-B14F-4D97-AF65-F5344CB8AC3E}">
        <p14:creationId xmlns:p14="http://schemas.microsoft.com/office/powerpoint/2010/main" val="207683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E1BD8-0B2D-49E3-987C-C666ADCB85B4}"/>
              </a:ext>
            </a:extLst>
          </p:cNvPr>
          <p:cNvSpPr>
            <a:spLocks noGrp="1"/>
          </p:cNvSpPr>
          <p:nvPr>
            <p:ph type="body" sz="quarter" idx="10"/>
          </p:nvPr>
        </p:nvSpPr>
        <p:spPr/>
        <p:txBody>
          <a:bodyPr/>
          <a:lstStyle/>
          <a:p>
            <a:r>
              <a:rPr lang="en-GB" dirty="0"/>
              <a:t>Majority report to CMO. </a:t>
            </a:r>
            <a:endParaRPr lang="en-IE" dirty="0"/>
          </a:p>
        </p:txBody>
      </p:sp>
      <p:pic>
        <p:nvPicPr>
          <p:cNvPr id="5" name="Graphic 4">
            <a:extLst>
              <a:ext uri="{FF2B5EF4-FFF2-40B4-BE49-F238E27FC236}">
                <a16:creationId xmlns:a16="http://schemas.microsoft.com/office/drawing/2014/main" id="{BD191D3F-A773-4E1B-8120-21CC1CE576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9610" y="1952485"/>
            <a:ext cx="9550428" cy="3084211"/>
          </a:xfrm>
          <a:prstGeom prst="rect">
            <a:avLst/>
          </a:prstGeom>
        </p:spPr>
      </p:pic>
      <p:pic>
        <p:nvPicPr>
          <p:cNvPr id="6" name="Graphic 5">
            <a:extLst>
              <a:ext uri="{FF2B5EF4-FFF2-40B4-BE49-F238E27FC236}">
                <a16:creationId xmlns:a16="http://schemas.microsoft.com/office/drawing/2014/main" id="{7520067D-8283-4B90-A490-777DB2889A81}"/>
              </a:ext>
            </a:extLst>
          </p:cNvPr>
          <p:cNvPicPr>
            <a:picLocks noChangeAspect="1"/>
          </p:cNvPicPr>
          <p:nvPr/>
        </p:nvPicPr>
        <p:blipFill rotWithShape="1">
          <a:blip r:embed="rId4">
            <a:alphaModFix amt="20000"/>
            <a:extLst>
              <a:ext uri="{96DAC541-7B7A-43D3-8B79-37D633B846F1}">
                <asvg:svgBlip xmlns:asvg="http://schemas.microsoft.com/office/drawing/2016/SVG/main" r:embed="rId5"/>
              </a:ext>
            </a:extLst>
          </a:blip>
          <a:srcRect l="31385"/>
          <a:stretch/>
        </p:blipFill>
        <p:spPr>
          <a:xfrm>
            <a:off x="-1" y="1799901"/>
            <a:ext cx="1778695" cy="3258198"/>
          </a:xfrm>
          <a:prstGeom prst="rect">
            <a:avLst/>
          </a:prstGeom>
        </p:spPr>
      </p:pic>
      <p:sp>
        <p:nvSpPr>
          <p:cNvPr id="7" name="Text Placeholder 3">
            <a:extLst>
              <a:ext uri="{FF2B5EF4-FFF2-40B4-BE49-F238E27FC236}">
                <a16:creationId xmlns:a16="http://schemas.microsoft.com/office/drawing/2014/main" id="{CEEAA9F1-139E-4B24-8408-7CF89F35FA6A}"/>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Who does marketing operations report to in your organisation?</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spTree>
    <p:extLst>
      <p:ext uri="{BB962C8B-B14F-4D97-AF65-F5344CB8AC3E}">
        <p14:creationId xmlns:p14="http://schemas.microsoft.com/office/powerpoint/2010/main" val="2477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549" y="605789"/>
            <a:ext cx="11480801" cy="984885"/>
          </a:xfrm>
        </p:spPr>
        <p:txBody>
          <a:bodyPr>
            <a:normAutofit/>
          </a:bodyPr>
          <a:lstStyle/>
          <a:p>
            <a:r>
              <a:rPr lang="en-GB" dirty="0"/>
              <a:t>Meaning their support is critical... </a:t>
            </a:r>
            <a:endParaRPr lang="en-IE" dirty="0"/>
          </a:p>
        </p:txBody>
      </p:sp>
      <p:sp>
        <p:nvSpPr>
          <p:cNvPr id="10" name="Text Placeholder 3">
            <a:extLst>
              <a:ext uri="{FF2B5EF4-FFF2-40B4-BE49-F238E27FC236}">
                <a16:creationId xmlns:a16="http://schemas.microsoft.com/office/drawing/2014/main" id="{4CBEAF3A-AB6A-4E9D-A993-6A501604D6AC}"/>
              </a:ext>
            </a:extLst>
          </p:cNvPr>
          <p:cNvSpPr txBox="1">
            <a:spLocks/>
          </p:cNvSpPr>
          <p:nvPr/>
        </p:nvSpPr>
        <p:spPr>
          <a:xfrm>
            <a:off x="717549" y="6353605"/>
            <a:ext cx="9978007" cy="459771"/>
          </a:xfrm>
          <a:prstGeom prst="rect">
            <a:avLst/>
          </a:prstGeom>
        </p:spPr>
        <p:txBody>
          <a:bodyPr vert="horz" lIns="0" tIns="0" rIns="0" bIns="0" rtlCol="0">
            <a:normAutofit/>
          </a:bodyPr>
          <a:lstStyle>
            <a:lvl1pPr marL="0" indent="0" algn="l" rtl="0" eaLnBrk="1" fontAlgn="base" hangingPunct="1">
              <a:spcBef>
                <a:spcPts val="0"/>
              </a:spcBef>
              <a:spcAft>
                <a:spcPct val="0"/>
              </a:spcAft>
              <a:buClr>
                <a:srgbClr val="BE000A"/>
              </a:buClr>
              <a:buFont typeface="Arial" charset="0"/>
              <a:defRPr sz="1100" b="0" kern="1200">
                <a:solidFill>
                  <a:srgbClr val="1E1E1E"/>
                </a:solidFill>
                <a:latin typeface="+mn-lt"/>
                <a:ea typeface="Jungka" panose="00000500000000000000" pitchFamily="50" charset="0"/>
                <a:cs typeface="Arial" charset="0"/>
              </a:defRPr>
            </a:lvl1pPr>
            <a:lvl2pPr marL="800100" indent="-342900" algn="l" rtl="0" eaLnBrk="1" fontAlgn="base" hangingPunct="1">
              <a:spcBef>
                <a:spcPct val="20000"/>
              </a:spcBef>
              <a:spcAft>
                <a:spcPct val="0"/>
              </a:spcAft>
              <a:buClr>
                <a:srgbClr val="FF003C"/>
              </a:buClr>
              <a:buSzPct val="100000"/>
              <a:buFont typeface="+mj-lt"/>
              <a:buAutoNum type="arabicPeriod"/>
              <a:defRPr sz="1800" b="0" kern="1200">
                <a:solidFill>
                  <a:srgbClr val="1E1E1E"/>
                </a:solidFill>
                <a:latin typeface="+mn-lt"/>
                <a:ea typeface="Jungka" panose="00000500000000000000" pitchFamily="50" charset="0"/>
                <a:cs typeface="Arial" charset="0"/>
              </a:defRPr>
            </a:lvl2pPr>
            <a:lvl3pPr marL="1200150" indent="-285750" algn="l" rtl="0" eaLnBrk="1" fontAlgn="base" hangingPunct="1">
              <a:spcBef>
                <a:spcPct val="20000"/>
              </a:spcBef>
              <a:spcAft>
                <a:spcPct val="0"/>
              </a:spcAft>
              <a:buClr>
                <a:srgbClr val="FF003C"/>
              </a:buClr>
              <a:buSzPct val="150000"/>
              <a:buFont typeface="Arial" charset="0"/>
              <a:buChar char="•"/>
              <a:defRPr sz="1600" kern="1200">
                <a:solidFill>
                  <a:srgbClr val="1E1E1E"/>
                </a:solidFill>
                <a:latin typeface="+mn-lt"/>
                <a:ea typeface="Jungka" panose="00000500000000000000" pitchFamily="50" charset="0"/>
                <a:cs typeface="Arial" charset="0"/>
              </a:defRPr>
            </a:lvl3pPr>
            <a:lvl4pPr marL="1600200" indent="-228600" algn="l" rtl="0" eaLnBrk="1" fontAlgn="base" hangingPunct="1">
              <a:spcBef>
                <a:spcPct val="20000"/>
              </a:spcBef>
              <a:spcAft>
                <a:spcPct val="0"/>
              </a:spcAft>
              <a:buClr>
                <a:srgbClr val="FF003C"/>
              </a:buClr>
              <a:buFont typeface="Courier New" charset="0"/>
              <a:buChar char="o"/>
              <a:defRPr sz="1600" kern="1200">
                <a:solidFill>
                  <a:srgbClr val="1E1E1E"/>
                </a:solidFill>
                <a:latin typeface="+mn-lt"/>
                <a:ea typeface="Jungka" panose="00000500000000000000" pitchFamily="50" charset="0"/>
                <a:cs typeface="Arial" charset="0"/>
              </a:defRPr>
            </a:lvl4pPr>
            <a:lvl5pPr marL="2057400" indent="-228600" algn="l" rtl="0" eaLnBrk="1" fontAlgn="base" hangingPunct="1">
              <a:spcBef>
                <a:spcPct val="20000"/>
              </a:spcBef>
              <a:spcAft>
                <a:spcPct val="0"/>
              </a:spcAft>
              <a:buClr>
                <a:srgbClr val="FF003C"/>
              </a:buClr>
              <a:buFont typeface="Arial" charset="0"/>
              <a:buChar char="»"/>
              <a:defRPr sz="1600" kern="1200">
                <a:solidFill>
                  <a:srgbClr val="1E1E1E"/>
                </a:solidFill>
                <a:latin typeface="+mn-lt"/>
                <a:ea typeface="Jungka" panose="00000500000000000000" pitchFamily="50"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1" dirty="0">
                <a:solidFill>
                  <a:schemeClr val="tx1"/>
                </a:solidFill>
              </a:rPr>
              <a:t>Q: What do you believe are the </a:t>
            </a:r>
            <a:r>
              <a:rPr lang="en-GB" sz="1000" b="1" u="sng" dirty="0">
                <a:solidFill>
                  <a:schemeClr val="tx2"/>
                </a:solidFill>
              </a:rPr>
              <a:t>critical enablers for a successful marketing operations team</a:t>
            </a:r>
            <a:r>
              <a:rPr lang="en-GB" sz="1000" b="1" dirty="0">
                <a:solidFill>
                  <a:schemeClr val="tx1"/>
                </a:solidFill>
              </a:rPr>
              <a:t>? Please rank by priority (highest priority first)</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pic>
        <p:nvPicPr>
          <p:cNvPr id="14" name="Graphic 13">
            <a:extLst>
              <a:ext uri="{FF2B5EF4-FFF2-40B4-BE49-F238E27FC236}">
                <a16:creationId xmlns:a16="http://schemas.microsoft.com/office/drawing/2014/main" id="{91AA35B4-A724-4549-9273-6D517B01229D}"/>
              </a:ext>
            </a:extLst>
          </p:cNvPr>
          <p:cNvPicPr>
            <a:picLocks noChangeAspect="1"/>
          </p:cNvPicPr>
          <p:nvPr/>
        </p:nvPicPr>
        <p:blipFill rotWithShape="1">
          <a:blip r:embed="rId3">
            <a:alphaModFix amt="20000"/>
            <a:extLst>
              <a:ext uri="{96DAC541-7B7A-43D3-8B79-37D633B846F1}">
                <asvg:svgBlip xmlns:asvg="http://schemas.microsoft.com/office/drawing/2016/SVG/main" r:embed="rId4"/>
              </a:ext>
            </a:extLst>
          </a:blip>
          <a:srcRect l="31385"/>
          <a:stretch/>
        </p:blipFill>
        <p:spPr>
          <a:xfrm>
            <a:off x="-1" y="1799901"/>
            <a:ext cx="1778695" cy="3258198"/>
          </a:xfrm>
          <a:prstGeom prst="rect">
            <a:avLst/>
          </a:prstGeom>
        </p:spPr>
      </p:pic>
      <p:sp>
        <p:nvSpPr>
          <p:cNvPr id="12" name="Rectangle 11">
            <a:extLst>
              <a:ext uri="{FF2B5EF4-FFF2-40B4-BE49-F238E27FC236}">
                <a16:creationId xmlns:a16="http://schemas.microsoft.com/office/drawing/2014/main" id="{C6443FBB-CE0F-42E2-8368-02C58CF06DA6}"/>
              </a:ext>
            </a:extLst>
          </p:cNvPr>
          <p:cNvSpPr/>
          <p:nvPr/>
        </p:nvSpPr>
        <p:spPr>
          <a:xfrm rot="16200000">
            <a:off x="8681500" y="3662805"/>
            <a:ext cx="3010760" cy="338554"/>
          </a:xfrm>
          <a:prstGeom prst="rect">
            <a:avLst/>
          </a:prstGeom>
        </p:spPr>
        <p:txBody>
          <a:bodyPr wrap="none">
            <a:spAutoFit/>
          </a:bodyPr>
          <a:lstStyle/>
          <a:p>
            <a:pPr algn="ctr">
              <a:defRPr sz="1600" b="0" i="0" u="none" strike="noStrike" kern="1200" baseline="0">
                <a:solidFill>
                  <a:srgbClr val="1E1E1E">
                    <a:lumMod val="65000"/>
                    <a:lumOff val="35000"/>
                  </a:srgbClr>
                </a:solidFill>
                <a:latin typeface="+mn-lt"/>
                <a:ea typeface="+mn-ea"/>
                <a:cs typeface="+mn-cs"/>
              </a:defRPr>
            </a:pPr>
            <a:r>
              <a:rPr lang="en-IE" dirty="0">
                <a:solidFill>
                  <a:srgbClr val="1E1E1E">
                    <a:lumMod val="65000"/>
                    <a:lumOff val="35000"/>
                  </a:srgbClr>
                </a:solidFill>
              </a:rPr>
              <a:t>Weighted average ranking / 7</a:t>
            </a:r>
          </a:p>
        </p:txBody>
      </p:sp>
      <p:pic>
        <p:nvPicPr>
          <p:cNvPr id="17" name="Graphic 16">
            <a:extLst>
              <a:ext uri="{FF2B5EF4-FFF2-40B4-BE49-F238E27FC236}">
                <a16:creationId xmlns:a16="http://schemas.microsoft.com/office/drawing/2014/main" id="{460463C9-4924-4C26-80C4-2D8FC8BD37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8694" y="1564496"/>
            <a:ext cx="7629550" cy="4562770"/>
          </a:xfrm>
          <a:prstGeom prst="rect">
            <a:avLst/>
          </a:prstGeom>
        </p:spPr>
      </p:pic>
    </p:spTree>
    <p:extLst>
      <p:ext uri="{BB962C8B-B14F-4D97-AF65-F5344CB8AC3E}">
        <p14:creationId xmlns:p14="http://schemas.microsoft.com/office/powerpoint/2010/main" val="325259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9" y="562333"/>
            <a:ext cx="10563406" cy="922451"/>
          </a:xfrm>
        </p:spPr>
        <p:txBody>
          <a:bodyPr/>
          <a:lstStyle/>
          <a:p>
            <a:r>
              <a:rPr lang="en-GB" dirty="0"/>
              <a:t>Many critical roles for marketing ops</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Which of the following are included within your marketing operations remit and, if applicable, please rate their relative importance.</a:t>
            </a:r>
          </a:p>
          <a:p>
            <a:r>
              <a:rPr lang="en-GB" sz="1000" dirty="0">
                <a:solidFill>
                  <a:schemeClr val="bg1">
                    <a:lumMod val="50000"/>
                  </a:schemeClr>
                </a:solidFill>
              </a:rPr>
              <a:t>Source: WFA &amp; Flock online survey March 2020. Base: 20 companies</a:t>
            </a:r>
            <a:endParaRPr lang="en-IE" sz="1000" dirty="0">
              <a:solidFill>
                <a:schemeClr val="bg1">
                  <a:lumMod val="50000"/>
                </a:schemeClr>
              </a:solidFill>
            </a:endParaRPr>
          </a:p>
        </p:txBody>
      </p:sp>
      <p:graphicFrame>
        <p:nvGraphicFramePr>
          <p:cNvPr id="6" name="Content Placeholder 5">
            <a:extLst>
              <a:ext uri="{FF2B5EF4-FFF2-40B4-BE49-F238E27FC236}">
                <a16:creationId xmlns:a16="http://schemas.microsoft.com/office/drawing/2014/main" id="{FD9CA938-4CCF-4E1F-94B8-DBDFED2E9D0D}"/>
              </a:ext>
            </a:extLst>
          </p:cNvPr>
          <p:cNvGraphicFramePr>
            <a:graphicFrameLocks noGrp="1"/>
          </p:cNvGraphicFramePr>
          <p:nvPr>
            <p:ph idx="1"/>
            <p:extLst>
              <p:ext uri="{D42A27DB-BD31-4B8C-83A1-F6EECF244321}">
                <p14:modId xmlns:p14="http://schemas.microsoft.com/office/powerpoint/2010/main" val="1107939658"/>
              </p:ext>
            </p:extLst>
          </p:nvPr>
        </p:nvGraphicFramePr>
        <p:xfrm>
          <a:off x="0" y="1479600"/>
          <a:ext cx="11795716" cy="4494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48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9" y="562333"/>
            <a:ext cx="8046102" cy="1390524"/>
          </a:xfrm>
        </p:spPr>
        <p:txBody>
          <a:bodyPr>
            <a:normAutofit/>
          </a:bodyPr>
          <a:lstStyle/>
          <a:p>
            <a:r>
              <a:rPr lang="en-GB" dirty="0"/>
              <a:t>Leadership expect marketing operations “to deliver results”</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fontScale="92500" lnSpcReduction="10000"/>
          </a:bodyPr>
          <a:lstStyle/>
          <a:p>
            <a:r>
              <a:rPr lang="en-GB" sz="1000" b="1" dirty="0">
                <a:solidFill>
                  <a:schemeClr val="tx1"/>
                </a:solidFill>
              </a:rPr>
              <a:t>Q: Please share your senior leadership’s expectations relating to the role of marketing operations?</a:t>
            </a:r>
          </a:p>
          <a:p>
            <a:r>
              <a:rPr lang="en-GB" sz="1000" dirty="0">
                <a:solidFill>
                  <a:schemeClr val="bg1">
                    <a:lumMod val="50000"/>
                  </a:schemeClr>
                </a:solidFill>
              </a:rPr>
              <a:t>Source: WFA &amp; Flock online survey March 2020. Base: 30 companies</a:t>
            </a:r>
          </a:p>
          <a:p>
            <a:r>
              <a:rPr lang="en-GB" sz="1000" dirty="0">
                <a:solidFill>
                  <a:schemeClr val="bg1">
                    <a:lumMod val="50000"/>
                  </a:schemeClr>
                </a:solidFill>
              </a:rPr>
              <a:t>Note: above shows a sample of responses</a:t>
            </a:r>
            <a:endParaRPr lang="en-IE" sz="1000" dirty="0">
              <a:solidFill>
                <a:schemeClr val="bg1">
                  <a:lumMod val="50000"/>
                </a:schemeClr>
              </a:solidFill>
            </a:endParaRPr>
          </a:p>
        </p:txBody>
      </p:sp>
      <p:sp>
        <p:nvSpPr>
          <p:cNvPr id="9" name="Content Placeholder 8">
            <a:extLst>
              <a:ext uri="{FF2B5EF4-FFF2-40B4-BE49-F238E27FC236}">
                <a16:creationId xmlns:a16="http://schemas.microsoft.com/office/drawing/2014/main" id="{6A454D43-DAAB-46F7-8101-71ECB0F130B3}"/>
              </a:ext>
            </a:extLst>
          </p:cNvPr>
          <p:cNvSpPr>
            <a:spLocks noGrp="1"/>
          </p:cNvSpPr>
          <p:nvPr>
            <p:ph idx="1"/>
          </p:nvPr>
        </p:nvSpPr>
        <p:spPr>
          <a:xfrm>
            <a:off x="699964" y="2083219"/>
            <a:ext cx="6315281" cy="4212448"/>
          </a:xfrm>
        </p:spPr>
        <p:txBody>
          <a:bodyPr>
            <a:normAutofit fontScale="92500" lnSpcReduction="20000"/>
          </a:bodyPr>
          <a:lstStyle/>
          <a:p>
            <a:pPr marL="342900" indent="-342900">
              <a:buFont typeface="Arial" panose="020B0604020202020204" pitchFamily="34" charset="0"/>
              <a:buChar char="•"/>
            </a:pPr>
            <a:r>
              <a:rPr lang="en-GB" dirty="0"/>
              <a:t>Leading planning, </a:t>
            </a:r>
            <a:r>
              <a:rPr lang="en-GB" b="1" dirty="0"/>
              <a:t>agency</a:t>
            </a:r>
            <a:r>
              <a:rPr lang="en-GB" dirty="0"/>
              <a:t> management and </a:t>
            </a:r>
            <a:r>
              <a:rPr lang="en-GB" b="1" dirty="0"/>
              <a:t>capability</a:t>
            </a:r>
            <a:r>
              <a:rPr lang="en-GB" dirty="0"/>
              <a:t> training</a:t>
            </a:r>
          </a:p>
          <a:p>
            <a:pPr marL="342900" indent="-342900">
              <a:buFont typeface="Arial" panose="020B0604020202020204" pitchFamily="34" charset="0"/>
              <a:buChar char="•"/>
            </a:pPr>
            <a:r>
              <a:rPr lang="en-GB" dirty="0"/>
              <a:t>The </a:t>
            </a:r>
            <a:r>
              <a:rPr lang="en-GB" b="1" dirty="0"/>
              <a:t>glue</a:t>
            </a:r>
            <a:r>
              <a:rPr lang="en-GB" dirty="0"/>
              <a:t> between our </a:t>
            </a:r>
            <a:r>
              <a:rPr lang="en-GB" dirty="0" err="1"/>
              <a:t>silo'd</a:t>
            </a:r>
            <a:r>
              <a:rPr lang="en-GB" dirty="0"/>
              <a:t> organization</a:t>
            </a:r>
          </a:p>
          <a:p>
            <a:pPr marL="342900" indent="-342900">
              <a:buFont typeface="Arial" panose="020B0604020202020204" pitchFamily="34" charset="0"/>
              <a:buChar char="•"/>
            </a:pPr>
            <a:r>
              <a:rPr lang="en-GB" dirty="0"/>
              <a:t>Driving </a:t>
            </a:r>
            <a:r>
              <a:rPr lang="en-GB" b="1" dirty="0"/>
              <a:t>control</a:t>
            </a:r>
            <a:r>
              <a:rPr lang="en-GB" dirty="0"/>
              <a:t>, transparency, and efficiency around planning and execution</a:t>
            </a:r>
          </a:p>
          <a:p>
            <a:pPr marL="342900" indent="-342900">
              <a:buFont typeface="Arial" panose="020B0604020202020204" pitchFamily="34" charset="0"/>
              <a:buChar char="•"/>
            </a:pPr>
            <a:r>
              <a:rPr lang="en-GB" dirty="0"/>
              <a:t>To </a:t>
            </a:r>
            <a:r>
              <a:rPr lang="en-GB" b="1" dirty="0"/>
              <a:t>enable</a:t>
            </a:r>
            <a:r>
              <a:rPr lang="en-GB" dirty="0"/>
              <a:t> the function to operate </a:t>
            </a:r>
            <a:r>
              <a:rPr lang="en-GB" b="1" dirty="0"/>
              <a:t>effectively</a:t>
            </a:r>
            <a:r>
              <a:rPr lang="en-GB" dirty="0"/>
              <a:t> </a:t>
            </a:r>
          </a:p>
          <a:p>
            <a:pPr marL="342900" indent="-342900">
              <a:buFont typeface="Arial" panose="020B0604020202020204" pitchFamily="34" charset="0"/>
              <a:buChar char="•"/>
            </a:pPr>
            <a:r>
              <a:rPr lang="en-GB" dirty="0"/>
              <a:t>To create an end to end ecosystem by developing team digital </a:t>
            </a:r>
            <a:r>
              <a:rPr lang="en-GB" b="1" dirty="0"/>
              <a:t>capabilities</a:t>
            </a:r>
            <a:r>
              <a:rPr lang="en-GB" dirty="0"/>
              <a:t> and using technology to increase marketing </a:t>
            </a:r>
            <a:r>
              <a:rPr lang="en-GB" b="1" dirty="0"/>
              <a:t>ROI</a:t>
            </a:r>
            <a:r>
              <a:rPr lang="en-GB" dirty="0"/>
              <a:t> and reporting capabilities.</a:t>
            </a:r>
          </a:p>
          <a:p>
            <a:pPr marL="342900" indent="-342900">
              <a:buFont typeface="Arial" panose="020B0604020202020204" pitchFamily="34" charset="0"/>
              <a:buChar char="•"/>
            </a:pPr>
            <a:r>
              <a:rPr lang="en-GB" dirty="0"/>
              <a:t>Resources that are aligned with the core pillars of Marketing transformation and are a key </a:t>
            </a:r>
            <a:r>
              <a:rPr lang="en-GB" b="1" dirty="0"/>
              <a:t>enabler</a:t>
            </a:r>
            <a:r>
              <a:rPr lang="en-GB" dirty="0"/>
              <a:t> of the strength of the Marketing Organization</a:t>
            </a:r>
          </a:p>
          <a:p>
            <a:pPr marL="342900" indent="-342900">
              <a:buFont typeface="Arial" panose="020B0604020202020204" pitchFamily="34" charset="0"/>
              <a:buChar char="•"/>
            </a:pPr>
            <a:r>
              <a:rPr lang="en-GB" b="1" dirty="0"/>
              <a:t>Enable</a:t>
            </a:r>
            <a:r>
              <a:rPr lang="en-GB" dirty="0"/>
              <a:t> marketing effectiveness and efficiency</a:t>
            </a:r>
          </a:p>
          <a:p>
            <a:pPr marL="342900" indent="-342900">
              <a:buFont typeface="Arial" panose="020B0604020202020204" pitchFamily="34" charset="0"/>
              <a:buChar char="•"/>
            </a:pPr>
            <a:r>
              <a:rPr lang="en-GB" dirty="0"/>
              <a:t>Deliver best in class marketing </a:t>
            </a:r>
            <a:r>
              <a:rPr lang="en-GB" b="1" dirty="0"/>
              <a:t>capabilities</a:t>
            </a:r>
            <a:r>
              <a:rPr lang="en-GB" dirty="0"/>
              <a:t> for all the brands - best </a:t>
            </a:r>
            <a:r>
              <a:rPr lang="en-GB" b="1" dirty="0"/>
              <a:t>effectiveness</a:t>
            </a:r>
            <a:r>
              <a:rPr lang="en-GB" dirty="0"/>
              <a:t> at best cost. </a:t>
            </a:r>
            <a:endParaRPr lang="en-IE" dirty="0"/>
          </a:p>
        </p:txBody>
      </p:sp>
      <p:pic>
        <p:nvPicPr>
          <p:cNvPr id="2" name="Picture 1">
            <a:extLst>
              <a:ext uri="{FF2B5EF4-FFF2-40B4-BE49-F238E27FC236}">
                <a16:creationId xmlns:a16="http://schemas.microsoft.com/office/drawing/2014/main" id="{9F49D989-10E4-4791-B8A1-D174C81E1E49}"/>
              </a:ext>
            </a:extLst>
          </p:cNvPr>
          <p:cNvPicPr>
            <a:picLocks noChangeAspect="1"/>
          </p:cNvPicPr>
          <p:nvPr/>
        </p:nvPicPr>
        <p:blipFill rotWithShape="1">
          <a:blip r:embed="rId2">
            <a:clrChange>
              <a:clrFrom>
                <a:srgbClr val="FFFFFF"/>
              </a:clrFrom>
              <a:clrTo>
                <a:srgbClr val="FFFFFF">
                  <a:alpha val="0"/>
                </a:srgbClr>
              </a:clrTo>
            </a:clrChange>
          </a:blip>
          <a:srcRect l="8287" r="8292"/>
          <a:stretch/>
        </p:blipFill>
        <p:spPr>
          <a:xfrm>
            <a:off x="6531223" y="1124744"/>
            <a:ext cx="5451103" cy="5305822"/>
          </a:xfrm>
          <a:prstGeom prst="rect">
            <a:avLst/>
          </a:prstGeom>
        </p:spPr>
      </p:pic>
      <p:sp>
        <p:nvSpPr>
          <p:cNvPr id="4" name="TextBox 3">
            <a:extLst>
              <a:ext uri="{FF2B5EF4-FFF2-40B4-BE49-F238E27FC236}">
                <a16:creationId xmlns:a16="http://schemas.microsoft.com/office/drawing/2014/main" id="{1B12CADF-EA1D-49AC-856C-0F55F5052867}"/>
              </a:ext>
            </a:extLst>
          </p:cNvPr>
          <p:cNvSpPr txBox="1"/>
          <p:nvPr/>
        </p:nvSpPr>
        <p:spPr>
          <a:xfrm>
            <a:off x="386576" y="1525882"/>
            <a:ext cx="626775" cy="1477328"/>
          </a:xfrm>
          <a:prstGeom prst="rect">
            <a:avLst/>
          </a:prstGeom>
        </p:spPr>
        <p:txBody>
          <a:bodyPr vert="horz" wrap="none" lIns="0" tIns="0" rIns="0" bIns="0" rtlCol="0">
            <a:spAutoFit/>
          </a:bodyPr>
          <a:lstStyle/>
          <a:p>
            <a:r>
              <a:rPr lang="en-GB" sz="9600" dirty="0">
                <a:solidFill>
                  <a:schemeClr val="tx2"/>
                </a:solidFill>
                <a:latin typeface="+mn-lt"/>
              </a:rPr>
              <a:t>“</a:t>
            </a:r>
            <a:endParaRPr lang="en-IE" sz="9600" dirty="0">
              <a:solidFill>
                <a:schemeClr val="tx2"/>
              </a:solidFill>
              <a:latin typeface="+mn-lt"/>
            </a:endParaRPr>
          </a:p>
        </p:txBody>
      </p:sp>
    </p:spTree>
    <p:extLst>
      <p:ext uri="{BB962C8B-B14F-4D97-AF65-F5344CB8AC3E}">
        <p14:creationId xmlns:p14="http://schemas.microsoft.com/office/powerpoint/2010/main" val="22452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8" y="562333"/>
            <a:ext cx="4733553" cy="2722651"/>
          </a:xfrm>
        </p:spPr>
        <p:txBody>
          <a:bodyPr>
            <a:normAutofit/>
          </a:bodyPr>
          <a:lstStyle/>
          <a:p>
            <a:r>
              <a:rPr lang="en-GB" dirty="0"/>
              <a:t>Collaboration key for marketing operations</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4733553" cy="373422"/>
          </a:xfrm>
        </p:spPr>
        <p:txBody>
          <a:bodyPr>
            <a:normAutofit/>
          </a:bodyPr>
          <a:lstStyle/>
          <a:p>
            <a:r>
              <a:rPr lang="en-GB" sz="1000" dirty="0">
                <a:solidFill>
                  <a:schemeClr val="bg1">
                    <a:lumMod val="50000"/>
                  </a:schemeClr>
                </a:solidFill>
              </a:rPr>
              <a:t>Source: WFA &amp; Flock online survey March 2020. Base: 20 companies. Shows critical and important scores combined.</a:t>
            </a:r>
            <a:endParaRPr lang="en-IE" sz="1000" dirty="0">
              <a:solidFill>
                <a:schemeClr val="bg1">
                  <a:lumMod val="50000"/>
                </a:schemeClr>
              </a:solidFill>
            </a:endParaRPr>
          </a:p>
        </p:txBody>
      </p:sp>
      <p:pic>
        <p:nvPicPr>
          <p:cNvPr id="8" name="Graphic 7">
            <a:extLst>
              <a:ext uri="{FF2B5EF4-FFF2-40B4-BE49-F238E27FC236}">
                <a16:creationId xmlns:a16="http://schemas.microsoft.com/office/drawing/2014/main" id="{13385294-C064-4C5D-A7C0-A5158F4CE62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178" b="2743"/>
          <a:stretch/>
        </p:blipFill>
        <p:spPr>
          <a:xfrm>
            <a:off x="5811143" y="74909"/>
            <a:ext cx="4578567" cy="6801347"/>
          </a:xfrm>
          <a:prstGeom prst="rect">
            <a:avLst/>
          </a:prstGeom>
        </p:spPr>
      </p:pic>
      <p:sp>
        <p:nvSpPr>
          <p:cNvPr id="9" name="Text Placeholder 3">
            <a:extLst>
              <a:ext uri="{FF2B5EF4-FFF2-40B4-BE49-F238E27FC236}">
                <a16:creationId xmlns:a16="http://schemas.microsoft.com/office/drawing/2014/main" id="{8CBD6E8E-4D0D-496A-9543-572AB0E6A63D}"/>
              </a:ext>
            </a:extLst>
          </p:cNvPr>
          <p:cNvSpPr txBox="1">
            <a:spLocks/>
          </p:cNvSpPr>
          <p:nvPr/>
        </p:nvSpPr>
        <p:spPr>
          <a:xfrm>
            <a:off x="697104" y="3284984"/>
            <a:ext cx="4321952" cy="2088232"/>
          </a:xfrm>
          <a:prstGeom prst="rect">
            <a:avLst/>
          </a:prstGeom>
        </p:spPr>
        <p:txBody>
          <a:bodyPr vert="horz" lIns="0" tIns="0" rIns="0" bIns="0" rtlCol="0">
            <a:normAutofit/>
          </a:bodyPr>
          <a:lstStyle>
            <a:lvl1pPr marL="0" indent="0" algn="l" rtl="0" eaLnBrk="1" fontAlgn="base" hangingPunct="1">
              <a:spcBef>
                <a:spcPts val="0"/>
              </a:spcBef>
              <a:spcAft>
                <a:spcPct val="0"/>
              </a:spcAft>
              <a:buClr>
                <a:srgbClr val="BE000A"/>
              </a:buClr>
              <a:buFont typeface="Arial" charset="0"/>
              <a:defRPr sz="1100" b="0" kern="1200">
                <a:solidFill>
                  <a:srgbClr val="1E1E1E"/>
                </a:solidFill>
                <a:latin typeface="+mn-lt"/>
                <a:ea typeface="Jungka" panose="00000500000000000000" pitchFamily="50" charset="0"/>
                <a:cs typeface="Arial" charset="0"/>
              </a:defRPr>
            </a:lvl1pPr>
            <a:lvl2pPr marL="800100" indent="-342900" algn="l" rtl="0" eaLnBrk="1" fontAlgn="base" hangingPunct="1">
              <a:spcBef>
                <a:spcPct val="20000"/>
              </a:spcBef>
              <a:spcAft>
                <a:spcPct val="0"/>
              </a:spcAft>
              <a:buClr>
                <a:srgbClr val="FF003C"/>
              </a:buClr>
              <a:buSzPct val="100000"/>
              <a:buFont typeface="+mj-lt"/>
              <a:buAutoNum type="arabicPeriod"/>
              <a:defRPr sz="1800" b="0" kern="1200">
                <a:solidFill>
                  <a:srgbClr val="1E1E1E"/>
                </a:solidFill>
                <a:latin typeface="+mn-lt"/>
                <a:ea typeface="Jungka" panose="00000500000000000000" pitchFamily="50" charset="0"/>
                <a:cs typeface="Arial" charset="0"/>
              </a:defRPr>
            </a:lvl2pPr>
            <a:lvl3pPr marL="1200150" indent="-285750" algn="l" rtl="0" eaLnBrk="1" fontAlgn="base" hangingPunct="1">
              <a:spcBef>
                <a:spcPct val="20000"/>
              </a:spcBef>
              <a:spcAft>
                <a:spcPct val="0"/>
              </a:spcAft>
              <a:buClr>
                <a:srgbClr val="FF003C"/>
              </a:buClr>
              <a:buSzPct val="150000"/>
              <a:buFont typeface="Arial" charset="0"/>
              <a:buChar char="•"/>
              <a:defRPr sz="1600" kern="1200">
                <a:solidFill>
                  <a:srgbClr val="1E1E1E"/>
                </a:solidFill>
                <a:latin typeface="+mn-lt"/>
                <a:ea typeface="Jungka" panose="00000500000000000000" pitchFamily="50" charset="0"/>
                <a:cs typeface="Arial" charset="0"/>
              </a:defRPr>
            </a:lvl3pPr>
            <a:lvl4pPr marL="1600200" indent="-228600" algn="l" rtl="0" eaLnBrk="1" fontAlgn="base" hangingPunct="1">
              <a:spcBef>
                <a:spcPct val="20000"/>
              </a:spcBef>
              <a:spcAft>
                <a:spcPct val="0"/>
              </a:spcAft>
              <a:buClr>
                <a:srgbClr val="FF003C"/>
              </a:buClr>
              <a:buFont typeface="Courier New" charset="0"/>
              <a:buChar char="o"/>
              <a:defRPr sz="1600" kern="1200">
                <a:solidFill>
                  <a:srgbClr val="1E1E1E"/>
                </a:solidFill>
                <a:latin typeface="+mn-lt"/>
                <a:ea typeface="Jungka" panose="00000500000000000000" pitchFamily="50" charset="0"/>
                <a:cs typeface="Arial" charset="0"/>
              </a:defRPr>
            </a:lvl4pPr>
            <a:lvl5pPr marL="2057400" indent="-228600" algn="l" rtl="0" eaLnBrk="1" fontAlgn="base" hangingPunct="1">
              <a:spcBef>
                <a:spcPct val="20000"/>
              </a:spcBef>
              <a:spcAft>
                <a:spcPct val="0"/>
              </a:spcAft>
              <a:buClr>
                <a:srgbClr val="FF003C"/>
              </a:buClr>
              <a:buFont typeface="Arial" charset="0"/>
              <a:buChar char="»"/>
              <a:defRPr sz="1600" kern="1200">
                <a:solidFill>
                  <a:srgbClr val="1E1E1E"/>
                </a:solidFill>
                <a:latin typeface="+mn-lt"/>
                <a:ea typeface="Jungka" panose="00000500000000000000" pitchFamily="50"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solidFill>
                  <a:schemeClr val="tx1">
                    <a:lumMod val="75000"/>
                    <a:lumOff val="25000"/>
                  </a:schemeClr>
                </a:solidFill>
              </a:rPr>
              <a:t>How important are the following skills and competencies in marketing operations?</a:t>
            </a:r>
          </a:p>
          <a:p>
            <a:endParaRPr lang="en-GB" sz="1800" dirty="0">
              <a:solidFill>
                <a:schemeClr val="tx1">
                  <a:lumMod val="75000"/>
                  <a:lumOff val="25000"/>
                </a:schemeClr>
              </a:solidFill>
            </a:endParaRPr>
          </a:p>
          <a:p>
            <a:r>
              <a:rPr lang="en-GB" sz="1800" dirty="0">
                <a:solidFill>
                  <a:schemeClr val="tx1">
                    <a:lumMod val="75000"/>
                    <a:lumOff val="25000"/>
                  </a:schemeClr>
                </a:solidFill>
              </a:rPr>
              <a:t>Shows top (8) selection of ‘critical’ only</a:t>
            </a:r>
            <a:endParaRPr lang="en-IE" sz="1800" dirty="0">
              <a:solidFill>
                <a:schemeClr val="tx1">
                  <a:lumMod val="75000"/>
                  <a:lumOff val="25000"/>
                </a:schemeClr>
              </a:solidFill>
            </a:endParaRPr>
          </a:p>
        </p:txBody>
      </p:sp>
    </p:spTree>
    <p:extLst>
      <p:ext uri="{BB962C8B-B14F-4D97-AF65-F5344CB8AC3E}">
        <p14:creationId xmlns:p14="http://schemas.microsoft.com/office/powerpoint/2010/main" val="284447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Arrow Slight curve">
            <a:extLst>
              <a:ext uri="{FF2B5EF4-FFF2-40B4-BE49-F238E27FC236}">
                <a16:creationId xmlns:a16="http://schemas.microsoft.com/office/drawing/2014/main" id="{FAACE7DA-3607-4C8A-B085-13AEAD5E3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631" y="1947822"/>
            <a:ext cx="1786360" cy="2711624"/>
          </a:xfrm>
          <a:prstGeom prst="rect">
            <a:avLst/>
          </a:prstGeom>
        </p:spPr>
      </p:pic>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9" y="562333"/>
            <a:ext cx="10563406" cy="850443"/>
          </a:xfrm>
        </p:spPr>
        <p:txBody>
          <a:bodyPr/>
          <a:lstStyle/>
          <a:p>
            <a:r>
              <a:rPr lang="en-GB" dirty="0"/>
              <a:t>Route IN to marketing operations? </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In your opinion, what is the most likely career path IN to Marketing Operations </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graphicFrame>
        <p:nvGraphicFramePr>
          <p:cNvPr id="11" name="Table 6">
            <a:extLst>
              <a:ext uri="{FF2B5EF4-FFF2-40B4-BE49-F238E27FC236}">
                <a16:creationId xmlns:a16="http://schemas.microsoft.com/office/drawing/2014/main" id="{640E1B7D-E530-4257-8E10-9B92B8748548}"/>
              </a:ext>
            </a:extLst>
          </p:cNvPr>
          <p:cNvGraphicFramePr>
            <a:graphicFrameLocks noGrp="1"/>
          </p:cNvGraphicFramePr>
          <p:nvPr>
            <p:extLst>
              <p:ext uri="{D42A27DB-BD31-4B8C-83A1-F6EECF244321}">
                <p14:modId xmlns:p14="http://schemas.microsoft.com/office/powerpoint/2010/main" val="2884722806"/>
              </p:ext>
            </p:extLst>
          </p:nvPr>
        </p:nvGraphicFramePr>
        <p:xfrm>
          <a:off x="717369" y="1412776"/>
          <a:ext cx="10437414" cy="4754880"/>
        </p:xfrm>
        <a:graphic>
          <a:graphicData uri="http://schemas.openxmlformats.org/drawingml/2006/table">
            <a:tbl>
              <a:tblPr firstRow="1" bandRow="1">
                <a:tableStyleId>{5C22544A-7EE6-4342-B048-85BDC9FD1C3A}</a:tableStyleId>
              </a:tblPr>
              <a:tblGrid>
                <a:gridCol w="5183147">
                  <a:extLst>
                    <a:ext uri="{9D8B030D-6E8A-4147-A177-3AD203B41FA5}">
                      <a16:colId xmlns:a16="http://schemas.microsoft.com/office/drawing/2014/main" val="1086434357"/>
                    </a:ext>
                  </a:extLst>
                </a:gridCol>
                <a:gridCol w="5254267">
                  <a:extLst>
                    <a:ext uri="{9D8B030D-6E8A-4147-A177-3AD203B41FA5}">
                      <a16:colId xmlns:a16="http://schemas.microsoft.com/office/drawing/2014/main" val="4261960798"/>
                    </a:ext>
                  </a:extLst>
                </a:gridCol>
              </a:tblGrid>
              <a:tr h="1728192">
                <a:tc>
                  <a:txBody>
                    <a:bodyPr/>
                    <a:lstStyle/>
                    <a:p>
                      <a:r>
                        <a:rPr lang="en-GB" b="0" dirty="0">
                          <a:solidFill>
                            <a:schemeClr val="tx2"/>
                          </a:solidFill>
                        </a:rPr>
                        <a:t>Agency</a:t>
                      </a:r>
                    </a:p>
                    <a:p>
                      <a:pPr marL="0" indent="0">
                        <a:buFont typeface="Arial" panose="020B0604020202020204" pitchFamily="34" charset="0"/>
                        <a:buNone/>
                      </a:pPr>
                      <a:r>
                        <a:rPr lang="en-GB" b="0" dirty="0">
                          <a:solidFill>
                            <a:schemeClr val="tx1"/>
                          </a:solidFill>
                        </a:rPr>
                        <a:t>“Agency background”</a:t>
                      </a:r>
                    </a:p>
                    <a:p>
                      <a:pPr marL="0" indent="0">
                        <a:buFont typeface="Arial" panose="020B0604020202020204" pitchFamily="34" charset="0"/>
                        <a:buNone/>
                      </a:pPr>
                      <a:r>
                        <a:rPr lang="en-GB" b="0" dirty="0">
                          <a:solidFill>
                            <a:schemeClr val="tx1"/>
                          </a:solidFill>
                        </a:rPr>
                        <a:t>Agency background with </a:t>
                      </a:r>
                      <a:r>
                        <a:rPr lang="en-GB" b="0" dirty="0" err="1">
                          <a:solidFill>
                            <a:schemeClr val="tx1"/>
                          </a:solidFill>
                        </a:rPr>
                        <a:t>martech</a:t>
                      </a:r>
                      <a:r>
                        <a:rPr lang="en-GB" b="0" dirty="0">
                          <a:solidFill>
                            <a:schemeClr val="tx1"/>
                          </a:solidFill>
                        </a:rPr>
                        <a:t> company experience”</a:t>
                      </a:r>
                    </a:p>
                    <a:p>
                      <a:pPr marL="0" indent="0">
                        <a:buFont typeface="Arial" panose="020B0604020202020204" pitchFamily="34" charset="0"/>
                        <a:buNone/>
                      </a:pPr>
                      <a:r>
                        <a:rPr lang="en-GB" b="0" dirty="0">
                          <a:solidFill>
                            <a:schemeClr val="tx1"/>
                          </a:solidFill>
                        </a:rPr>
                        <a:t>“Agency”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rPr>
                        <a:t>“Agency or direct relationship working with agencies and managing campaigns and projects.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“agency production, consulting”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txBody>
                  <a:tcPr>
                    <a:solidFill>
                      <a:srgbClr val="F2F2F2">
                        <a:alpha val="40000"/>
                      </a:srgbClr>
                    </a:solidFill>
                  </a:tcPr>
                </a:tc>
                <a:tc>
                  <a:txBody>
                    <a:bodyPr/>
                    <a:lstStyle/>
                    <a:p>
                      <a:r>
                        <a:rPr lang="en-GB" b="0" dirty="0">
                          <a:solidFill>
                            <a:schemeClr val="tx2"/>
                          </a:solidFill>
                        </a:rPr>
                        <a:t>Marketing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“Some in local marketing want to do a new global role without a focus on local sales targets”</a:t>
                      </a:r>
                    </a:p>
                    <a:p>
                      <a:pPr marL="0" indent="0">
                        <a:buFont typeface="Arial" panose="020B0604020202020204" pitchFamily="34" charset="0"/>
                        <a:buNone/>
                      </a:pPr>
                      <a:r>
                        <a:rPr lang="en-GB" b="0" dirty="0">
                          <a:solidFill>
                            <a:schemeClr val="tx1"/>
                          </a:solidFill>
                        </a:rPr>
                        <a:t>“Marketing, programme management, business operations”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rPr>
                        <a:t>“Marketing, marketing finance, agency operations”</a:t>
                      </a:r>
                    </a:p>
                    <a:p>
                      <a:pPr marL="0" indent="0">
                        <a:buFont typeface="Arial" panose="020B0604020202020204" pitchFamily="34" charset="0"/>
                        <a:buNone/>
                      </a:pPr>
                      <a:endParaRPr lang="en-GB" dirty="0"/>
                    </a:p>
                  </a:txBody>
                  <a:tcPr>
                    <a:solidFill>
                      <a:srgbClr val="F2F2F2">
                        <a:alpha val="40000"/>
                      </a:srgbClr>
                    </a:solidFill>
                  </a:tcPr>
                </a:tc>
                <a:extLst>
                  <a:ext uri="{0D108BD9-81ED-4DB2-BD59-A6C34878D82A}">
                    <a16:rowId xmlns:a16="http://schemas.microsoft.com/office/drawing/2014/main" val="3326728423"/>
                  </a:ext>
                </a:extLst>
              </a:tr>
              <a:tr h="1980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2"/>
                          </a:solidFill>
                        </a:rPr>
                        <a:t>Graduates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a:t>
                      </a:r>
                      <a:r>
                        <a:rPr lang="en-GB" dirty="0"/>
                        <a:t>Hire from university - like all the functions in [our company]”</a:t>
                      </a:r>
                      <a:endParaRPr lang="en-GB" b="0" dirty="0"/>
                    </a:p>
                    <a:p>
                      <a:pPr marL="0" indent="0">
                        <a:buFont typeface="Arial" panose="020B0604020202020204" pitchFamily="34" charset="0"/>
                        <a:buNone/>
                      </a:pPr>
                      <a:r>
                        <a:rPr lang="en-GB" b="0" dirty="0"/>
                        <a:t>“</a:t>
                      </a:r>
                      <a:r>
                        <a:rPr lang="en-GB" dirty="0"/>
                        <a:t>Graduate hires from marketing, psychology, engineering, finance and computer science.</a:t>
                      </a:r>
                    </a:p>
                    <a:p>
                      <a:endParaRPr lang="en-IE" b="0" dirty="0">
                        <a:solidFill>
                          <a:schemeClr val="tx1"/>
                        </a:solidFill>
                      </a:endParaRPr>
                    </a:p>
                  </a:txBody>
                  <a:tcPr>
                    <a:solidFill>
                      <a:srgbClr val="F2F2F2">
                        <a:alpha val="40000"/>
                      </a:srgbClr>
                    </a:solidFill>
                  </a:tcPr>
                </a:tc>
                <a:tc>
                  <a:txBody>
                    <a:bodyPr/>
                    <a:lstStyle/>
                    <a:p>
                      <a:r>
                        <a:rPr lang="en-GB" b="0" dirty="0">
                          <a:solidFill>
                            <a:schemeClr val="tx2"/>
                          </a:solidFill>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t>
                      </a:r>
                      <a:r>
                        <a:rPr lang="en-GB" dirty="0"/>
                        <a:t>I do not see procurement as a path.  You cannot be solely dollar or budget focused in this role.  The importance here is a broad set of marketing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t>
                      </a:r>
                      <a:r>
                        <a:rPr lang="en-GB" dirty="0"/>
                        <a:t>Brand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txBody>
                  <a:tcPr>
                    <a:solidFill>
                      <a:srgbClr val="F2F2F2">
                        <a:alpha val="40000"/>
                      </a:srgbClr>
                    </a:solidFill>
                  </a:tcPr>
                </a:tc>
                <a:extLst>
                  <a:ext uri="{0D108BD9-81ED-4DB2-BD59-A6C34878D82A}">
                    <a16:rowId xmlns:a16="http://schemas.microsoft.com/office/drawing/2014/main" val="1751311064"/>
                  </a:ext>
                </a:extLst>
              </a:tr>
            </a:tbl>
          </a:graphicData>
        </a:graphic>
      </p:graphicFrame>
    </p:spTree>
    <p:extLst>
      <p:ext uri="{BB962C8B-B14F-4D97-AF65-F5344CB8AC3E}">
        <p14:creationId xmlns:p14="http://schemas.microsoft.com/office/powerpoint/2010/main" val="40920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9" y="562332"/>
            <a:ext cx="4229678" cy="2578635"/>
          </a:xfrm>
        </p:spPr>
        <p:txBody>
          <a:bodyPr>
            <a:normAutofit/>
          </a:bodyPr>
          <a:lstStyle/>
          <a:p>
            <a:r>
              <a:rPr lang="en-GB" dirty="0"/>
              <a:t>Future investment curve fairly flat </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Do you expect to increase investment in marketing operations over the next 3 years?</a:t>
            </a:r>
          </a:p>
          <a:p>
            <a:r>
              <a:rPr lang="en-GB" sz="1000" dirty="0">
                <a:solidFill>
                  <a:schemeClr val="bg1">
                    <a:lumMod val="50000"/>
                  </a:schemeClr>
                </a:solidFill>
              </a:rPr>
              <a:t>Source: WFA &amp; Flock online survey March 2020. Base: 30 companies. </a:t>
            </a:r>
            <a:r>
              <a:rPr lang="en-GB" sz="1000" dirty="0">
                <a:solidFill>
                  <a:schemeClr val="tx2"/>
                </a:solidFill>
              </a:rPr>
              <a:t>Note: no respondents said ‘decrease significantly or ‘increase significantly’ </a:t>
            </a:r>
            <a:endParaRPr lang="en-IE" sz="1000" dirty="0">
              <a:solidFill>
                <a:schemeClr val="tx2"/>
              </a:solidFill>
            </a:endParaRPr>
          </a:p>
        </p:txBody>
      </p:sp>
      <p:pic>
        <p:nvPicPr>
          <p:cNvPr id="7" name="Graphic 6">
            <a:extLst>
              <a:ext uri="{FF2B5EF4-FFF2-40B4-BE49-F238E27FC236}">
                <a16:creationId xmlns:a16="http://schemas.microsoft.com/office/drawing/2014/main" id="{49570D8D-2D01-4F24-8089-A14D22ADA8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1103" y="692696"/>
            <a:ext cx="5136794" cy="5170923"/>
          </a:xfrm>
          <a:prstGeom prst="rect">
            <a:avLst/>
          </a:prstGeom>
        </p:spPr>
      </p:pic>
    </p:spTree>
    <p:extLst>
      <p:ext uri="{BB962C8B-B14F-4D97-AF65-F5344CB8AC3E}">
        <p14:creationId xmlns:p14="http://schemas.microsoft.com/office/powerpoint/2010/main" val="1544183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9" y="562333"/>
            <a:ext cx="10563406" cy="850443"/>
          </a:xfrm>
        </p:spPr>
        <p:txBody>
          <a:bodyPr/>
          <a:lstStyle/>
          <a:p>
            <a:r>
              <a:rPr lang="en-GB" dirty="0"/>
              <a:t>Challenges facing the function</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In your opinion, what is the most likely career path IN to Marketing Operations </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pic>
        <p:nvPicPr>
          <p:cNvPr id="5122" name="Picture 2" descr="Hazard Warning Safety Signs - from Key Signs UK">
            <a:extLst>
              <a:ext uri="{FF2B5EF4-FFF2-40B4-BE49-F238E27FC236}">
                <a16:creationId xmlns:a16="http://schemas.microsoft.com/office/drawing/2014/main" id="{64F60D97-0029-4BF6-A54A-473B1C743A5D}"/>
              </a:ext>
            </a:extLst>
          </p:cNvPr>
          <p:cNvPicPr>
            <a:picLocks noChangeAspect="1" noChangeArrowheads="1"/>
          </p:cNvPicPr>
          <p:nvPr/>
        </p:nvPicPr>
        <p:blipFill rotWithShape="1">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38880" t="6885" r="2754" b="7739"/>
          <a:stretch/>
        </p:blipFill>
        <p:spPr bwMode="auto">
          <a:xfrm>
            <a:off x="0" y="1988840"/>
            <a:ext cx="1481131" cy="2166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6">
            <a:extLst>
              <a:ext uri="{FF2B5EF4-FFF2-40B4-BE49-F238E27FC236}">
                <a16:creationId xmlns:a16="http://schemas.microsoft.com/office/drawing/2014/main" id="{640E1B7D-E530-4257-8E10-9B92B8748548}"/>
              </a:ext>
            </a:extLst>
          </p:cNvPr>
          <p:cNvGraphicFramePr>
            <a:graphicFrameLocks noGrp="1"/>
          </p:cNvGraphicFramePr>
          <p:nvPr>
            <p:extLst>
              <p:ext uri="{D42A27DB-BD31-4B8C-83A1-F6EECF244321}">
                <p14:modId xmlns:p14="http://schemas.microsoft.com/office/powerpoint/2010/main" val="188316553"/>
              </p:ext>
            </p:extLst>
          </p:nvPr>
        </p:nvGraphicFramePr>
        <p:xfrm>
          <a:off x="717369" y="1412776"/>
          <a:ext cx="10437414" cy="4572000"/>
        </p:xfrm>
        <a:graphic>
          <a:graphicData uri="http://schemas.openxmlformats.org/drawingml/2006/table">
            <a:tbl>
              <a:tblPr firstRow="1" bandRow="1">
                <a:tableStyleId>{5C22544A-7EE6-4342-B048-85BDC9FD1C3A}</a:tableStyleId>
              </a:tblPr>
              <a:tblGrid>
                <a:gridCol w="5183147">
                  <a:extLst>
                    <a:ext uri="{9D8B030D-6E8A-4147-A177-3AD203B41FA5}">
                      <a16:colId xmlns:a16="http://schemas.microsoft.com/office/drawing/2014/main" val="1086434357"/>
                    </a:ext>
                  </a:extLst>
                </a:gridCol>
                <a:gridCol w="5254267">
                  <a:extLst>
                    <a:ext uri="{9D8B030D-6E8A-4147-A177-3AD203B41FA5}">
                      <a16:colId xmlns:a16="http://schemas.microsoft.com/office/drawing/2014/main" val="4261960798"/>
                    </a:ext>
                  </a:extLst>
                </a:gridCol>
              </a:tblGrid>
              <a:tr h="1728192">
                <a:tc>
                  <a:txBody>
                    <a:bodyPr/>
                    <a:lstStyle/>
                    <a:p>
                      <a:r>
                        <a:rPr lang="en-GB" sz="1600" b="0" dirty="0">
                          <a:solidFill>
                            <a:schemeClr val="tx2"/>
                          </a:solidFill>
                        </a:rPr>
                        <a:t>External ecosystem</a:t>
                      </a:r>
                    </a:p>
                    <a:p>
                      <a:pPr marL="0" indent="0">
                        <a:buFont typeface="Arial" panose="020B0604020202020204" pitchFamily="34" charset="0"/>
                        <a:buNone/>
                      </a:pPr>
                      <a:r>
                        <a:rPr lang="en-GB" sz="1600" b="0" dirty="0">
                          <a:solidFill>
                            <a:schemeClr val="tx1"/>
                          </a:solidFill>
                        </a:rPr>
                        <a:t>“Changing agency landscape"</a:t>
                      </a:r>
                    </a:p>
                    <a:p>
                      <a:pPr marL="0" indent="0">
                        <a:buFont typeface="Arial" panose="020B0604020202020204" pitchFamily="34" charset="0"/>
                        <a:buNone/>
                      </a:pPr>
                      <a:r>
                        <a:rPr lang="en-GB" sz="1600" b="0" dirty="0">
                          <a:solidFill>
                            <a:schemeClr val="tx1"/>
                          </a:solidFill>
                        </a:rPr>
                        <a:t>“The digital evolution and complexity of the ecosystem ( agency, publishers, </a:t>
                      </a:r>
                      <a:r>
                        <a:rPr lang="en-GB" sz="1600" b="0" dirty="0" err="1">
                          <a:solidFill>
                            <a:schemeClr val="tx1"/>
                          </a:solidFill>
                        </a:rPr>
                        <a:t>martech</a:t>
                      </a:r>
                      <a:r>
                        <a:rPr lang="en-GB" sz="1600" b="0" dirty="0">
                          <a:solidFill>
                            <a:schemeClr val="tx1"/>
                          </a:solidFill>
                        </a:rPr>
                        <a:t>, OTT, GAFA) and the customer interest  and attention"</a:t>
                      </a:r>
                    </a:p>
                    <a:p>
                      <a:pPr marL="0" indent="0">
                        <a:buFont typeface="Arial" panose="020B0604020202020204" pitchFamily="34" charset="0"/>
                        <a:buNone/>
                      </a:pPr>
                      <a:r>
                        <a:rPr lang="en-GB" sz="1600" b="0" dirty="0">
                          <a:solidFill>
                            <a:schemeClr val="tx1"/>
                          </a:solidFill>
                        </a:rPr>
                        <a:t>“Challenges to sourcing in global regions such as China and HK, and need to diversify supplier base; Staying on top of changing tech/innovations"</a:t>
                      </a:r>
                    </a:p>
                  </a:txBody>
                  <a:tcPr>
                    <a:solidFill>
                      <a:srgbClr val="F2F2F2">
                        <a:alpha val="40000"/>
                      </a:srgbClr>
                    </a:solidFill>
                  </a:tcPr>
                </a:tc>
                <a:tc>
                  <a:txBody>
                    <a:bodyPr/>
                    <a:lstStyle/>
                    <a:p>
                      <a:r>
                        <a:rPr lang="en-GB" sz="1600" b="0" dirty="0">
                          <a:solidFill>
                            <a:schemeClr val="tx2"/>
                          </a:solidFill>
                        </a:rPr>
                        <a:t>Internal organisation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“Internal challenges around alignment across a decentralized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more for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“Organizations tend to dump non-strategic, repetitive manual tasks to marketing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“Building team capabilities, and data limitations in the region."</a:t>
                      </a:r>
                    </a:p>
                    <a:p>
                      <a:pPr marL="0" indent="0">
                        <a:buFont typeface="Arial" panose="020B0604020202020204" pitchFamily="34" charset="0"/>
                        <a:buNone/>
                      </a:pPr>
                      <a:endParaRPr lang="en-GB" sz="1600" dirty="0"/>
                    </a:p>
                  </a:txBody>
                  <a:tcPr>
                    <a:solidFill>
                      <a:srgbClr val="F2F2F2">
                        <a:alpha val="40000"/>
                      </a:srgbClr>
                    </a:solidFill>
                  </a:tcPr>
                </a:tc>
                <a:extLst>
                  <a:ext uri="{0D108BD9-81ED-4DB2-BD59-A6C34878D82A}">
                    <a16:rowId xmlns:a16="http://schemas.microsoft.com/office/drawing/2014/main" val="3326728423"/>
                  </a:ext>
                </a:extLst>
              </a:tr>
              <a:tr h="1980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2"/>
                          </a:solidFill>
                        </a:rPr>
                        <a:t>Data and tech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a:t>
                      </a:r>
                      <a:r>
                        <a:rPr lang="en-GB" sz="1600" dirty="0"/>
                        <a:t>Data Privacy. The higher the walls that Google and Facebook are building"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“Belief in value delivered"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“Supporting the function in becoming more digitally, data driven and cost effective"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pace of change is so large … GDPR, Tech stack, multiple brands...</a:t>
                      </a:r>
                    </a:p>
                    <a:p>
                      <a:endParaRPr lang="en-IE" sz="1600" b="0" dirty="0">
                        <a:solidFill>
                          <a:schemeClr val="tx1"/>
                        </a:solidFill>
                      </a:endParaRPr>
                    </a:p>
                  </a:txBody>
                  <a:tcPr>
                    <a:solidFill>
                      <a:srgbClr val="F2F2F2">
                        <a:alpha val="40000"/>
                      </a:srgbClr>
                    </a:solidFill>
                  </a:tcPr>
                </a:tc>
                <a:tc>
                  <a:txBody>
                    <a:bodyPr/>
                    <a:lstStyle/>
                    <a:p>
                      <a:r>
                        <a:rPr lang="en-GB" sz="1600" b="0" dirty="0">
                          <a:solidFill>
                            <a:schemeClr val="tx2"/>
                          </a:solidFill>
                        </a:rPr>
                        <a:t>Legacy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a:t>
                      </a:r>
                      <a:r>
                        <a:rPr lang="en-GB" sz="1600" dirty="0"/>
                        <a:t>Agile planning and execution within long, established campaigns"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“How to balance across the traditional and non-traditional needs within marketing"</a:t>
                      </a:r>
                    </a:p>
                  </a:txBody>
                  <a:tcPr>
                    <a:solidFill>
                      <a:srgbClr val="F2F2F2">
                        <a:alpha val="40000"/>
                      </a:srgbClr>
                    </a:solidFill>
                  </a:tcPr>
                </a:tc>
                <a:extLst>
                  <a:ext uri="{0D108BD9-81ED-4DB2-BD59-A6C34878D82A}">
                    <a16:rowId xmlns:a16="http://schemas.microsoft.com/office/drawing/2014/main" val="1751311064"/>
                  </a:ext>
                </a:extLst>
              </a:tr>
            </a:tbl>
          </a:graphicData>
        </a:graphic>
      </p:graphicFrame>
    </p:spTree>
    <p:extLst>
      <p:ext uri="{BB962C8B-B14F-4D97-AF65-F5344CB8AC3E}">
        <p14:creationId xmlns:p14="http://schemas.microsoft.com/office/powerpoint/2010/main" val="393787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p:txBody>
          <a:bodyPr/>
          <a:lstStyle/>
          <a:p>
            <a:r>
              <a:rPr lang="en-GB" dirty="0"/>
              <a:t>A critical role, well defined, but perhaps not clearly communicated</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True or false?</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pic>
        <p:nvPicPr>
          <p:cNvPr id="7" name="Graphic 6">
            <a:extLst>
              <a:ext uri="{FF2B5EF4-FFF2-40B4-BE49-F238E27FC236}">
                <a16:creationId xmlns:a16="http://schemas.microsoft.com/office/drawing/2014/main" id="{F6ECFD88-4675-4E81-9C54-593F08626C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0652" y="2276872"/>
            <a:ext cx="10899064" cy="3078480"/>
          </a:xfrm>
          <a:prstGeom prst="rect">
            <a:avLst/>
          </a:prstGeom>
        </p:spPr>
      </p:pic>
    </p:spTree>
    <p:extLst>
      <p:ext uri="{BB962C8B-B14F-4D97-AF65-F5344CB8AC3E}">
        <p14:creationId xmlns:p14="http://schemas.microsoft.com/office/powerpoint/2010/main" val="372509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AD02E-6C24-46DA-BE43-469570F227BB}"/>
              </a:ext>
            </a:extLst>
          </p:cNvPr>
          <p:cNvSpPr>
            <a:spLocks noGrp="1"/>
          </p:cNvSpPr>
          <p:nvPr>
            <p:ph idx="1"/>
          </p:nvPr>
        </p:nvSpPr>
        <p:spPr>
          <a:xfrm>
            <a:off x="717369" y="1412776"/>
            <a:ext cx="10563753" cy="5040561"/>
          </a:xfrm>
        </p:spPr>
        <p:txBody>
          <a:bodyPr>
            <a:normAutofit/>
          </a:bodyPr>
          <a:lstStyle/>
          <a:p>
            <a:pPr marL="228600" indent="-228600">
              <a:buFont typeface="+mj-lt"/>
              <a:buAutoNum type="arabicPeriod"/>
            </a:pPr>
            <a:r>
              <a:rPr lang="en-GB" sz="1200" b="1" dirty="0">
                <a:solidFill>
                  <a:schemeClr val="bg1"/>
                </a:solidFill>
                <a:highlight>
                  <a:srgbClr val="FF0000"/>
                </a:highlight>
              </a:rPr>
              <a:t>Processes</a:t>
            </a:r>
            <a:r>
              <a:rPr lang="en-GB" sz="1200" b="1" dirty="0"/>
              <a:t>: </a:t>
            </a:r>
            <a:r>
              <a:rPr lang="en-GB" sz="1200" dirty="0"/>
              <a:t>Understand your existing processes, structures, tools and technology. Once you understand what capabilities you currently have, you can start to visualise where you want/ need to be in two or three years to stand out from your competitors. To help you to frame where you want to be, review your customer experience. Do you have a full overview of your customer journey? Are you building customer feedback and insight into your marketing processes as well as team and agency appraisals, or is it a once a year thing that sits on a shelf? What should your customer experience look and feel like? Re-engineer your processes based on your vision and the customer needs, not on yours.</a:t>
            </a:r>
            <a:endParaRPr lang="en-GB" sz="1200" b="1" dirty="0"/>
          </a:p>
          <a:p>
            <a:pPr marL="228600" indent="-228600">
              <a:buFont typeface="+mj-lt"/>
              <a:buAutoNum type="arabicPeriod"/>
            </a:pPr>
            <a:endParaRPr lang="en-GB" sz="1200" b="1" dirty="0"/>
          </a:p>
          <a:p>
            <a:pPr marL="228600" indent="-228600">
              <a:buFont typeface="+mj-lt"/>
              <a:buAutoNum type="arabicPeriod"/>
            </a:pPr>
            <a:r>
              <a:rPr lang="en-GB" sz="1200" b="1" dirty="0">
                <a:solidFill>
                  <a:schemeClr val="bg1"/>
                </a:solidFill>
                <a:highlight>
                  <a:srgbClr val="FF0000"/>
                </a:highlight>
              </a:rPr>
              <a:t>Standardisation &amp; technology</a:t>
            </a:r>
            <a:r>
              <a:rPr lang="en-GB" sz="1200" b="1" dirty="0"/>
              <a:t>: </a:t>
            </a:r>
            <a:r>
              <a:rPr lang="en-GB" sz="1200" dirty="0"/>
              <a:t>Exceptional marketing processes are essential. By creating standardised templates and effectively using technology it will give creatives more time to focus on what they are brilliant at and release funds to invest back into the brand. With the continued emergence of different communication &amp; commerce channels, creatives are getting swamped by day to day operational issues</a:t>
            </a:r>
          </a:p>
          <a:p>
            <a:pPr marL="228600" indent="-228600">
              <a:buFont typeface="+mj-lt"/>
              <a:buAutoNum type="arabicPeriod"/>
            </a:pPr>
            <a:endParaRPr lang="en-GB" sz="1200" b="1" dirty="0"/>
          </a:p>
          <a:p>
            <a:pPr marL="228600" indent="-228600">
              <a:buFont typeface="+mj-lt"/>
              <a:buAutoNum type="arabicPeriod"/>
            </a:pPr>
            <a:r>
              <a:rPr lang="en-GB" sz="1200" b="1" dirty="0">
                <a:solidFill>
                  <a:schemeClr val="bg1"/>
                </a:solidFill>
                <a:highlight>
                  <a:srgbClr val="FF0000"/>
                </a:highlight>
              </a:rPr>
              <a:t>Skills Assessment</a:t>
            </a:r>
            <a:r>
              <a:rPr lang="en-GB" sz="1200" b="1" dirty="0"/>
              <a:t>: </a:t>
            </a:r>
            <a:r>
              <a:rPr lang="en-GB" sz="1200" dirty="0"/>
              <a:t>Especially in the current situation with COVID-19, many advertisers are accelerating plans for their marketing skills assessment to identify a combination of the technical &amp; team marketing skills and marketing infrastructure (like technology and data) that you need to win in today's and tomorrow’s competitive environment.</a:t>
            </a:r>
            <a:endParaRPr lang="en-GB" sz="1200" b="1" dirty="0"/>
          </a:p>
          <a:p>
            <a:pPr marL="228600" indent="-228600">
              <a:buFont typeface="+mj-lt"/>
              <a:buAutoNum type="arabicPeriod"/>
            </a:pPr>
            <a:endParaRPr lang="en-GB" sz="1200" b="1" dirty="0"/>
          </a:p>
          <a:p>
            <a:pPr marL="228600" indent="-228600">
              <a:buFont typeface="+mj-lt"/>
              <a:buAutoNum type="arabicPeriod"/>
            </a:pPr>
            <a:r>
              <a:rPr lang="en-GB" sz="1200" b="1" dirty="0">
                <a:solidFill>
                  <a:schemeClr val="bg1"/>
                </a:solidFill>
                <a:highlight>
                  <a:srgbClr val="FF0000"/>
                </a:highlight>
              </a:rPr>
              <a:t>People</a:t>
            </a:r>
            <a:r>
              <a:rPr lang="en-GB" sz="1200" b="1" dirty="0"/>
              <a:t>: </a:t>
            </a:r>
            <a:r>
              <a:rPr lang="en-GB" sz="1200" dirty="0"/>
              <a:t>You must provide the right environment where evolving and learning are central to your values. Talent is the platform of all businesses, so it is vital to attract and retain the right people. This is not just for creatives but for Marketing operations professionals too. Think about ways you can make Marketing Operations, the environment, and the tools we use, cool!</a:t>
            </a:r>
            <a:endParaRPr lang="en-GB" sz="1200" b="1" dirty="0"/>
          </a:p>
          <a:p>
            <a:pPr marL="228600" indent="-228600">
              <a:buFont typeface="+mj-lt"/>
              <a:buAutoNum type="arabicPeriod"/>
            </a:pPr>
            <a:endParaRPr lang="en-GB" sz="1200" b="1" dirty="0"/>
          </a:p>
          <a:p>
            <a:pPr marL="228600" indent="-228600">
              <a:buFont typeface="+mj-lt"/>
              <a:buAutoNum type="arabicPeriod"/>
            </a:pPr>
            <a:r>
              <a:rPr lang="en-GB" sz="1200" b="1" dirty="0">
                <a:solidFill>
                  <a:schemeClr val="bg1"/>
                </a:solidFill>
                <a:highlight>
                  <a:srgbClr val="FF0000"/>
                </a:highlight>
              </a:rPr>
              <a:t>Agency ecosystem</a:t>
            </a:r>
            <a:r>
              <a:rPr lang="en-GB" sz="1200" b="1" dirty="0"/>
              <a:t>: </a:t>
            </a:r>
            <a:r>
              <a:rPr lang="en-GB" sz="1200" dirty="0"/>
              <a:t>Wherever you are on your journey with your agency partners, always align with all your internal stakeholders and review what marketing functions should be delivering inhouse and what you should outsource to external partners. Sounds obvious but it is a pitfall we have seen many people fall into and therefore they have found marketing transformation almost impossible.</a:t>
            </a:r>
          </a:p>
          <a:p>
            <a:pPr marL="228600" indent="-228600">
              <a:buFont typeface="+mj-lt"/>
              <a:buAutoNum type="arabicPeriod"/>
            </a:pPr>
            <a:endParaRPr lang="en-GB" sz="1200" b="1" dirty="0"/>
          </a:p>
          <a:p>
            <a:pPr marL="228600" indent="-228600">
              <a:buFont typeface="+mj-lt"/>
              <a:buAutoNum type="arabicPeriod"/>
            </a:pPr>
            <a:r>
              <a:rPr lang="en-GB" sz="1200" b="1" dirty="0">
                <a:solidFill>
                  <a:schemeClr val="bg1"/>
                </a:solidFill>
                <a:highlight>
                  <a:srgbClr val="FF0000"/>
                </a:highlight>
              </a:rPr>
              <a:t>Data risk mitigation</a:t>
            </a:r>
            <a:r>
              <a:rPr lang="en-GB" sz="1200" dirty="0"/>
              <a:t>: GDPR is the first of many data initiatives that will impact our business. Get under the skin of how they will affect you and how you set yourselves up for success to  benefit from these changes. Don’t lose sight of your legal obligations and the restrictions around content usage and licensing, especially as we continue to use new content sources including UGC</a:t>
            </a:r>
            <a:endParaRPr lang="en-GB" sz="1200" b="1" dirty="0">
              <a:highlight>
                <a:srgbClr val="FFFF00"/>
              </a:highlight>
            </a:endParaRPr>
          </a:p>
          <a:p>
            <a:pPr marL="228600" indent="-228600">
              <a:buFont typeface="+mj-lt"/>
              <a:buAutoNum type="arabicPeriod"/>
            </a:pPr>
            <a:endParaRPr lang="en-GB" sz="1200" b="1" dirty="0">
              <a:highlight>
                <a:srgbClr val="FFFF00"/>
              </a:highlight>
            </a:endParaRPr>
          </a:p>
        </p:txBody>
      </p:sp>
      <p:sp>
        <p:nvSpPr>
          <p:cNvPr id="3" name="Text Placeholder 2">
            <a:extLst>
              <a:ext uri="{FF2B5EF4-FFF2-40B4-BE49-F238E27FC236}">
                <a16:creationId xmlns:a16="http://schemas.microsoft.com/office/drawing/2014/main" id="{D694BAD7-9102-4256-9BF7-7BC7329685B3}"/>
              </a:ext>
            </a:extLst>
          </p:cNvPr>
          <p:cNvSpPr>
            <a:spLocks noGrp="1"/>
          </p:cNvSpPr>
          <p:nvPr>
            <p:ph type="body" sz="quarter" idx="10"/>
          </p:nvPr>
        </p:nvSpPr>
        <p:spPr>
          <a:xfrm>
            <a:off x="717369" y="562333"/>
            <a:ext cx="10563406" cy="706427"/>
          </a:xfrm>
          <a:noFill/>
        </p:spPr>
        <p:txBody>
          <a:bodyPr/>
          <a:lstStyle/>
          <a:p>
            <a:r>
              <a:rPr lang="en-GB" dirty="0"/>
              <a:t>Flock’s top tips for marketing operations </a:t>
            </a:r>
          </a:p>
        </p:txBody>
      </p:sp>
    </p:spTree>
    <p:extLst>
      <p:ext uri="{BB962C8B-B14F-4D97-AF65-F5344CB8AC3E}">
        <p14:creationId xmlns:p14="http://schemas.microsoft.com/office/powerpoint/2010/main" val="419704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25D68D-87B5-47C3-B775-0FD200F8C913}"/>
              </a:ext>
            </a:extLst>
          </p:cNvPr>
          <p:cNvSpPr>
            <a:spLocks noGrp="1"/>
          </p:cNvSpPr>
          <p:nvPr>
            <p:ph type="body" sz="quarter" idx="10"/>
          </p:nvPr>
        </p:nvSpPr>
        <p:spPr/>
        <p:txBody>
          <a:bodyPr/>
          <a:lstStyle/>
          <a:p>
            <a:r>
              <a:rPr lang="en-GB" dirty="0"/>
              <a:t>About this document</a:t>
            </a:r>
            <a:endParaRPr lang="en-IE" dirty="0"/>
          </a:p>
        </p:txBody>
      </p:sp>
      <p:sp>
        <p:nvSpPr>
          <p:cNvPr id="9" name="Content Placeholder 1">
            <a:extLst>
              <a:ext uri="{FF2B5EF4-FFF2-40B4-BE49-F238E27FC236}">
                <a16:creationId xmlns:a16="http://schemas.microsoft.com/office/drawing/2014/main" id="{92273606-035A-4FAE-8C57-294963248CE0}"/>
              </a:ext>
            </a:extLst>
          </p:cNvPr>
          <p:cNvSpPr txBox="1">
            <a:spLocks/>
          </p:cNvSpPr>
          <p:nvPr/>
        </p:nvSpPr>
        <p:spPr>
          <a:xfrm>
            <a:off x="649163" y="1700808"/>
            <a:ext cx="5450011" cy="4616896"/>
          </a:xfrm>
          <a:prstGeom prst="rect">
            <a:avLst/>
          </a:prstGeom>
          <a:noFill/>
        </p:spPr>
        <p:txBody>
          <a:bodyPr vert="horz" lIns="0" tIns="0" rIns="0" bIns="0" rtlCol="0">
            <a:normAutofit/>
          </a:bodyPr>
          <a:lstStyle>
            <a:lvl1pPr marL="0" indent="0" algn="l" rtl="0" eaLnBrk="1" fontAlgn="base" hangingPunct="1">
              <a:spcBef>
                <a:spcPct val="20000"/>
              </a:spcBef>
              <a:spcAft>
                <a:spcPct val="0"/>
              </a:spcAft>
              <a:buClr>
                <a:srgbClr val="FF003C"/>
              </a:buClr>
              <a:buFont typeface="Arial" panose="020B0604020202020204" pitchFamily="34" charset="0"/>
              <a:buNone/>
              <a:defRPr sz="2000" b="0" i="0" kern="1200" baseline="0">
                <a:solidFill>
                  <a:srgbClr val="1E1E1E"/>
                </a:solidFill>
                <a:latin typeface="Jungka" panose="00000500000000000000" pitchFamily="50" charset="0"/>
                <a:ea typeface="Tahoma" pitchFamily="34" charset="0"/>
                <a:cs typeface="Arial" panose="020B0604020202020204" pitchFamily="34" charset="0"/>
              </a:defRPr>
            </a:lvl1pPr>
            <a:lvl2pPr marL="800100" indent="-342900" algn="l" rtl="0" eaLnBrk="1" fontAlgn="base" hangingPunct="1">
              <a:spcBef>
                <a:spcPct val="20000"/>
              </a:spcBef>
              <a:spcAft>
                <a:spcPct val="0"/>
              </a:spcAft>
              <a:buClr>
                <a:srgbClr val="FF003C"/>
              </a:buClr>
              <a:buSzPct val="100000"/>
              <a:buFont typeface="+mj-lt"/>
              <a:buAutoNum type="arabicPeriod"/>
              <a:defRPr sz="1800" b="1" kern="1200">
                <a:solidFill>
                  <a:srgbClr val="1E1E1E"/>
                </a:solidFill>
                <a:latin typeface="+mn-lt"/>
                <a:ea typeface="Tahoma" pitchFamily="34" charset="0"/>
                <a:cs typeface="Tahoma" pitchFamily="34" charset="0"/>
              </a:defRPr>
            </a:lvl2pPr>
            <a:lvl3pPr marL="1200150" indent="-285750" algn="l" rtl="0" eaLnBrk="1" fontAlgn="base" hangingPunct="1">
              <a:spcBef>
                <a:spcPct val="20000"/>
              </a:spcBef>
              <a:spcAft>
                <a:spcPct val="0"/>
              </a:spcAft>
              <a:buClr>
                <a:srgbClr val="FF003C"/>
              </a:buClr>
              <a:buSzPct val="150000"/>
              <a:buFont typeface="Arial" charset="0"/>
              <a:buChar char="•"/>
              <a:defRPr sz="1600" kern="1200">
                <a:solidFill>
                  <a:srgbClr val="1E1E1E"/>
                </a:solidFill>
                <a:latin typeface="+mn-lt"/>
                <a:ea typeface="Tahoma" pitchFamily="34" charset="0"/>
                <a:cs typeface="Tahoma" pitchFamily="34" charset="0"/>
              </a:defRPr>
            </a:lvl3pPr>
            <a:lvl4pPr marL="1600200" indent="-228600" algn="l" rtl="0" eaLnBrk="1" fontAlgn="base" hangingPunct="1">
              <a:spcBef>
                <a:spcPct val="20000"/>
              </a:spcBef>
              <a:spcAft>
                <a:spcPct val="0"/>
              </a:spcAft>
              <a:buClr>
                <a:srgbClr val="FF003C"/>
              </a:buClr>
              <a:buFont typeface="Courier New" charset="0"/>
              <a:buChar char="o"/>
              <a:defRPr sz="1600" kern="1200">
                <a:solidFill>
                  <a:srgbClr val="1E1E1E"/>
                </a:solidFill>
                <a:latin typeface="+mn-lt"/>
                <a:ea typeface="Tahoma" pitchFamily="34" charset="0"/>
                <a:cs typeface="Tahoma" pitchFamily="34" charset="0"/>
              </a:defRPr>
            </a:lvl4pPr>
            <a:lvl5pPr marL="1828800" indent="0" algn="l" rtl="0" eaLnBrk="1" fontAlgn="base" hangingPunct="1">
              <a:spcBef>
                <a:spcPct val="20000"/>
              </a:spcBef>
              <a:spcAft>
                <a:spcPct val="0"/>
              </a:spcAft>
              <a:buClr>
                <a:srgbClr val="FF003C"/>
              </a:buClr>
              <a:buFont typeface="Arial" charset="0"/>
              <a:buNone/>
              <a:defRPr sz="1600" kern="1200">
                <a:solidFill>
                  <a:srgbClr val="1E1E1E"/>
                </a:solidFill>
                <a:latin typeface="+mn-lt"/>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This document provides an overview of results of a study into marketing operations  amongst WFA members;</a:t>
            </a:r>
          </a:p>
          <a:p>
            <a:pPr marL="342900" indent="-342900">
              <a:buFont typeface="Arial" panose="020B0604020202020204" pitchFamily="34" charset="0"/>
              <a:buChar char="•"/>
            </a:pPr>
            <a:r>
              <a:rPr lang="en-GB" dirty="0"/>
              <a:t>The survey was run in March 2020; </a:t>
            </a:r>
          </a:p>
          <a:p>
            <a:pPr marL="342900" indent="-342900">
              <a:buFont typeface="Arial" panose="020B0604020202020204" pitchFamily="34" charset="0"/>
              <a:buChar char="•"/>
            </a:pPr>
            <a:r>
              <a:rPr lang="en-GB" dirty="0"/>
              <a:t>Individuals from 30 companies took part with 43% spending over US$1bn PA;</a:t>
            </a:r>
          </a:p>
          <a:p>
            <a:pPr marL="342900" indent="-342900">
              <a:buFont typeface="Arial" panose="020B0604020202020204" pitchFamily="34" charset="0"/>
              <a:buChar char="•"/>
            </a:pPr>
            <a:r>
              <a:rPr lang="en-GB" dirty="0"/>
              <a:t>In total the sample represented approx. US$21bn in marketing investment;</a:t>
            </a:r>
          </a:p>
          <a:p>
            <a:pPr marL="342900" indent="-342900">
              <a:buFont typeface="Arial" panose="020B0604020202020204" pitchFamily="34" charset="0"/>
              <a:buChar char="•"/>
            </a:pPr>
            <a:r>
              <a:rPr lang="en-GB" dirty="0"/>
              <a:t>All respondents had global or regional responsibilities  (see right).</a:t>
            </a:r>
          </a:p>
        </p:txBody>
      </p:sp>
      <p:sp>
        <p:nvSpPr>
          <p:cNvPr id="12" name="Text Placeholder 3">
            <a:extLst>
              <a:ext uri="{FF2B5EF4-FFF2-40B4-BE49-F238E27FC236}">
                <a16:creationId xmlns:a16="http://schemas.microsoft.com/office/drawing/2014/main" id="{3A722F4A-BD4B-4C38-9EFD-A87B0C979A9D}"/>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Which of the following geographies best describes your area of responsibility? </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pic>
        <p:nvPicPr>
          <p:cNvPr id="6" name="Graphic 5">
            <a:extLst>
              <a:ext uri="{FF2B5EF4-FFF2-40B4-BE49-F238E27FC236}">
                <a16:creationId xmlns:a16="http://schemas.microsoft.com/office/drawing/2014/main" id="{C8F93ADF-75B6-496F-A050-1594525004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9714" y="836712"/>
            <a:ext cx="5064760" cy="4997677"/>
          </a:xfrm>
          <a:prstGeom prst="rect">
            <a:avLst/>
          </a:prstGeom>
        </p:spPr>
      </p:pic>
    </p:spTree>
    <p:extLst>
      <p:ext uri="{BB962C8B-B14F-4D97-AF65-F5344CB8AC3E}">
        <p14:creationId xmlns:p14="http://schemas.microsoft.com/office/powerpoint/2010/main" val="29937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p:txBody>
          <a:bodyPr/>
          <a:lstStyle/>
          <a:p>
            <a:r>
              <a:rPr lang="en-GB" dirty="0"/>
              <a:t>Recommended consultants</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Final (optional) question: Can you name any marketing transformation/operations/services consultants you know and would recommend?</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sp>
        <p:nvSpPr>
          <p:cNvPr id="9" name="Content Placeholder 8">
            <a:extLst>
              <a:ext uri="{FF2B5EF4-FFF2-40B4-BE49-F238E27FC236}">
                <a16:creationId xmlns:a16="http://schemas.microsoft.com/office/drawing/2014/main" id="{6A454D43-DAAB-46F7-8101-71ECB0F130B3}"/>
              </a:ext>
            </a:extLst>
          </p:cNvPr>
          <p:cNvSpPr>
            <a:spLocks noGrp="1"/>
          </p:cNvSpPr>
          <p:nvPr>
            <p:ph idx="1"/>
          </p:nvPr>
        </p:nvSpPr>
        <p:spPr>
          <a:xfrm>
            <a:off x="740558" y="1376792"/>
            <a:ext cx="10563753" cy="3276344"/>
          </a:xfrm>
        </p:spPr>
        <p:txBody>
          <a:bodyPr/>
          <a:lstStyle/>
          <a:p>
            <a:r>
              <a:rPr lang="en-IE" dirty="0"/>
              <a:t>Our partner for this Survey was Flock Associates </a:t>
            </a:r>
            <a:r>
              <a:rPr lang="en-IE" dirty="0">
                <a:hlinkClick r:id="rId2"/>
              </a:rPr>
              <a:t>https://www.flock-associates.com/</a:t>
            </a:r>
            <a:r>
              <a:rPr lang="en-IE" dirty="0"/>
              <a:t>, however we also asked for consultants used by members. </a:t>
            </a:r>
          </a:p>
          <a:p>
            <a:pPr marL="342900" indent="-342900">
              <a:buFont typeface="Arial" panose="020B0604020202020204" pitchFamily="34" charset="0"/>
              <a:buChar char="•"/>
            </a:pPr>
            <a:r>
              <a:rPr lang="en-IE" dirty="0"/>
              <a:t>Media Link, </a:t>
            </a:r>
            <a:r>
              <a:rPr lang="en-IE" dirty="0">
                <a:hlinkClick r:id="rId3"/>
              </a:rPr>
              <a:t>https://medialink.com/</a:t>
            </a:r>
            <a:r>
              <a:rPr lang="en-IE" dirty="0"/>
              <a:t> </a:t>
            </a:r>
          </a:p>
          <a:p>
            <a:pPr marL="342900" indent="-342900">
              <a:buFont typeface="Arial" panose="020B0604020202020204" pitchFamily="34" charset="0"/>
              <a:buChar char="•"/>
            </a:pPr>
            <a:r>
              <a:rPr lang="en-IE" dirty="0" err="1"/>
              <a:t>MightyHive</a:t>
            </a:r>
            <a:r>
              <a:rPr lang="en-IE" dirty="0"/>
              <a:t>, </a:t>
            </a:r>
            <a:r>
              <a:rPr lang="en-IE" dirty="0">
                <a:hlinkClick r:id="rId4"/>
              </a:rPr>
              <a:t>https://mightyhive.com/</a:t>
            </a:r>
            <a:endParaRPr lang="en-IE" dirty="0"/>
          </a:p>
          <a:p>
            <a:pPr marL="342900" indent="-342900">
              <a:buFont typeface="Arial" panose="020B0604020202020204" pitchFamily="34" charset="0"/>
              <a:buChar char="•"/>
            </a:pPr>
            <a:r>
              <a:rPr lang="en-IE" dirty="0"/>
              <a:t>55, </a:t>
            </a:r>
            <a:r>
              <a:rPr lang="en-IE" dirty="0">
                <a:hlinkClick r:id="rId5"/>
              </a:rPr>
              <a:t>https://www.fifty-five.com/</a:t>
            </a:r>
            <a:endParaRPr lang="en-IE" dirty="0"/>
          </a:p>
          <a:p>
            <a:pPr marL="342900" indent="-342900">
              <a:buFont typeface="Arial" panose="020B0604020202020204" pitchFamily="34" charset="0"/>
              <a:buChar char="•"/>
            </a:pPr>
            <a:r>
              <a:rPr lang="en-IE" dirty="0" err="1"/>
              <a:t>Ekimetrics</a:t>
            </a:r>
            <a:r>
              <a:rPr lang="en-IE" dirty="0"/>
              <a:t>, </a:t>
            </a:r>
            <a:r>
              <a:rPr lang="en-IE" dirty="0">
                <a:hlinkClick r:id="rId6"/>
              </a:rPr>
              <a:t>https://www.ekimetrics.com/</a:t>
            </a:r>
            <a:endParaRPr lang="en-IE" dirty="0"/>
          </a:p>
          <a:p>
            <a:pPr marL="342900" indent="-342900">
              <a:buFont typeface="Arial" panose="020B0604020202020204" pitchFamily="34" charset="0"/>
              <a:buChar char="•"/>
            </a:pPr>
            <a:r>
              <a:rPr lang="en-IE" dirty="0" err="1"/>
              <a:t>Artifact</a:t>
            </a:r>
            <a:r>
              <a:rPr lang="en-IE" dirty="0"/>
              <a:t>, </a:t>
            </a:r>
            <a:r>
              <a:rPr lang="en-IE" dirty="0">
                <a:hlinkClick r:id="rId7"/>
              </a:rPr>
              <a:t>https://www.artefact.com/</a:t>
            </a:r>
            <a:endParaRPr lang="en-IE" dirty="0"/>
          </a:p>
          <a:p>
            <a:pPr marL="342900" indent="-342900">
              <a:buFont typeface="Arial" panose="020B0604020202020204" pitchFamily="34" charset="0"/>
              <a:buChar char="•"/>
            </a:pPr>
            <a:r>
              <a:rPr lang="en-IE" dirty="0" err="1"/>
              <a:t>Equancy</a:t>
            </a:r>
            <a:r>
              <a:rPr lang="en-IE" dirty="0"/>
              <a:t> </a:t>
            </a:r>
            <a:r>
              <a:rPr lang="en-IE" dirty="0">
                <a:hlinkClick r:id="rId8"/>
              </a:rPr>
              <a:t>http://www.equancy.fr/en/home</a:t>
            </a:r>
            <a:endParaRPr lang="en-IE" dirty="0"/>
          </a:p>
          <a:p>
            <a:pPr marL="342900" indent="-342900">
              <a:buFont typeface="Arial" panose="020B0604020202020204" pitchFamily="34" charset="0"/>
              <a:buChar char="•"/>
            </a:pPr>
            <a:r>
              <a:rPr lang="en-IE" dirty="0"/>
              <a:t>PWC, </a:t>
            </a:r>
            <a:r>
              <a:rPr lang="en-IE" dirty="0">
                <a:hlinkClick r:id="rId9"/>
              </a:rPr>
              <a:t>https://www.pwc.co.uk/services/consulting.html</a:t>
            </a:r>
            <a:endParaRPr lang="en-IE" dirty="0"/>
          </a:p>
          <a:p>
            <a:pPr marL="342900" indent="-342900">
              <a:buFont typeface="Arial" panose="020B0604020202020204" pitchFamily="34" charset="0"/>
              <a:buChar char="•"/>
            </a:pPr>
            <a:endParaRPr lang="en-IE" dirty="0"/>
          </a:p>
        </p:txBody>
      </p:sp>
      <p:graphicFrame>
        <p:nvGraphicFramePr>
          <p:cNvPr id="4" name="Table 3">
            <a:extLst>
              <a:ext uri="{FF2B5EF4-FFF2-40B4-BE49-F238E27FC236}">
                <a16:creationId xmlns:a16="http://schemas.microsoft.com/office/drawing/2014/main" id="{C1DB31EA-2C06-4F57-940C-D2BD1C35538A}"/>
              </a:ext>
            </a:extLst>
          </p:cNvPr>
          <p:cNvGraphicFramePr>
            <a:graphicFrameLocks noGrp="1"/>
          </p:cNvGraphicFramePr>
          <p:nvPr>
            <p:extLst>
              <p:ext uri="{D42A27DB-BD31-4B8C-83A1-F6EECF244321}">
                <p14:modId xmlns:p14="http://schemas.microsoft.com/office/powerpoint/2010/main" val="3231743295"/>
              </p:ext>
            </p:extLst>
          </p:nvPr>
        </p:nvGraphicFramePr>
        <p:xfrm>
          <a:off x="740396" y="4797152"/>
          <a:ext cx="10362167" cy="10668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0362167">
                  <a:extLst>
                    <a:ext uri="{9D8B030D-6E8A-4147-A177-3AD203B41FA5}">
                      <a16:colId xmlns:a16="http://schemas.microsoft.com/office/drawing/2014/main" val="769185080"/>
                    </a:ext>
                  </a:extLst>
                </a:gridCol>
              </a:tblGrid>
              <a:tr h="0">
                <a:tc>
                  <a:txBody>
                    <a:bodyPr/>
                    <a:lstStyle/>
                    <a:p>
                      <a:pPr algn="just">
                        <a:spcAft>
                          <a:spcPts val="0"/>
                        </a:spcAft>
                      </a:pPr>
                      <a:r>
                        <a:rPr lang="en-US" sz="1400" dirty="0">
                          <a:effectLst/>
                        </a:rPr>
                        <a:t>Note: WFA is happy to pass on members’ experiences and/or recommendations. Please note that any such experiences and/or recommendations do not reflect WFA's position and should not be considered as WFA's experiences and/or recommendations. In particular WFA does not undertake any investigations or make any judgments on the quality or the performance of any agency and does not take any responsibility for the accuracy of experiences and/or recommendations expressed by its members.</a:t>
                      </a:r>
                      <a:endParaRPr lang="en-IE" sz="2400" dirty="0">
                        <a:effectLst/>
                        <a:latin typeface="Times" panose="02020603050405020304" pitchFamily="18" charset="0"/>
                        <a:ea typeface="Times" panose="02020603050405020304" pitchFamily="18"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3157888812"/>
                  </a:ext>
                </a:extLst>
              </a:tr>
            </a:tbl>
          </a:graphicData>
        </a:graphic>
      </p:graphicFrame>
    </p:spTree>
    <p:extLst>
      <p:ext uri="{BB962C8B-B14F-4D97-AF65-F5344CB8AC3E}">
        <p14:creationId xmlns:p14="http://schemas.microsoft.com/office/powerpoint/2010/main" val="51523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68AF34-7872-422D-A864-4A39E3A07953}"/>
              </a:ext>
            </a:extLst>
          </p:cNvPr>
          <p:cNvSpPr>
            <a:spLocks noGrp="1"/>
          </p:cNvSpPr>
          <p:nvPr>
            <p:ph idx="1"/>
          </p:nvPr>
        </p:nvSpPr>
        <p:spPr>
          <a:xfrm>
            <a:off x="714393" y="3471862"/>
            <a:ext cx="10566382" cy="2974054"/>
          </a:xfrm>
        </p:spPr>
        <p:txBody>
          <a:bodyPr>
            <a:normAutofit/>
          </a:bodyPr>
          <a:lstStyle/>
          <a:p>
            <a:r>
              <a:rPr lang="en-GB" sz="1200" dirty="0">
                <a:solidFill>
                  <a:schemeClr val="bg1">
                    <a:lumMod val="50000"/>
                  </a:schemeClr>
                </a:solidFill>
              </a:rPr>
              <a:t>	Note: All benchmarks, survey results, agendas and minutes are reviewed by Hogan Lovells 	International LLP, our competition lawyers</a:t>
            </a:r>
            <a:endParaRPr lang="en-IE" sz="1200" b="1" dirty="0">
              <a:solidFill>
                <a:schemeClr val="bg1">
                  <a:lumMod val="50000"/>
                </a:schemeClr>
              </a:solidFill>
            </a:endParaRPr>
          </a:p>
          <a:p>
            <a:r>
              <a:rPr lang="en-GB" sz="400" b="1" dirty="0">
                <a:solidFill>
                  <a:schemeClr val="bg1">
                    <a:lumMod val="50000"/>
                  </a:schemeClr>
                </a:solidFill>
              </a:rPr>
              <a:t>	</a:t>
            </a:r>
          </a:p>
          <a:p>
            <a:r>
              <a:rPr lang="en-GB" sz="1200" b="1" dirty="0">
                <a:solidFill>
                  <a:schemeClr val="bg1">
                    <a:lumMod val="50000"/>
                  </a:schemeClr>
                </a:solidFill>
              </a:rPr>
              <a:t>	WFA Competition law compliance policy</a:t>
            </a:r>
            <a:endParaRPr lang="en-IE" sz="1200" b="1" i="1" dirty="0">
              <a:solidFill>
                <a:schemeClr val="bg1">
                  <a:lumMod val="50000"/>
                </a:schemeClr>
              </a:solidFill>
            </a:endParaRPr>
          </a:p>
          <a:p>
            <a:r>
              <a:rPr lang="en-GB" sz="1200" dirty="0">
                <a:solidFill>
                  <a:schemeClr val="bg1">
                    <a:lumMod val="50000"/>
                  </a:schemeClr>
                </a:solidFill>
              </a:rPr>
              <a:t>	The purpose of the WFA is to represent the interests of advertisers and to act as a forum for legitimate contacts between members of the 	advertising industry.  It is obviously the policy of the WFA that it will not be used by any company to further any anti-competitive or collusive conduct, or to engage in other activities that could violate any antitrust or competition law, regulation, rule or directives of any country or otherwise impair full and fair competition.  The WFA carries out regular checks to make sure that this policy is being strictly adhered to. As a condition of membership, members of the WFA acknowledge that their membership of the WFA is subject to the competition law rules and they agree to comply fully with those laws.  Members agree that they will not use the WFA, directly or indirectly, (a) to reach or attempt to reach agreements or understandings with one or more of their competitors, (b) to obtain or attempt to obtain, or exchange or attempt to exchange, confidential or proprietary information regarding any other company other than in the context of a bona fide business or (c) to further any anti-competitive or collusive conduct, or to engage in other activities that could violate any antitrust or competition law, regulation, rule or directives of any country or otherwise impair full and fair competition.</a:t>
            </a:r>
            <a:endParaRPr lang="en-IE" sz="1200" b="1" dirty="0">
              <a:solidFill>
                <a:schemeClr val="bg1">
                  <a:lumMod val="50000"/>
                </a:schemeClr>
              </a:solidFill>
            </a:endParaRPr>
          </a:p>
          <a:p>
            <a:endParaRPr lang="en-IE" sz="1200" dirty="0">
              <a:solidFill>
                <a:schemeClr val="bg1">
                  <a:lumMod val="50000"/>
                </a:schemeClr>
              </a:solidFill>
            </a:endParaRPr>
          </a:p>
        </p:txBody>
      </p:sp>
      <p:sp>
        <p:nvSpPr>
          <p:cNvPr id="3" name="Text Placeholder 2">
            <a:extLst>
              <a:ext uri="{FF2B5EF4-FFF2-40B4-BE49-F238E27FC236}">
                <a16:creationId xmlns:a16="http://schemas.microsoft.com/office/drawing/2014/main" id="{45B0CDA5-9326-4F7D-8556-4E58FF44E2AA}"/>
              </a:ext>
            </a:extLst>
          </p:cNvPr>
          <p:cNvSpPr>
            <a:spLocks noGrp="1"/>
          </p:cNvSpPr>
          <p:nvPr>
            <p:ph type="body" sz="quarter" idx="10"/>
          </p:nvPr>
        </p:nvSpPr>
        <p:spPr/>
        <p:txBody>
          <a:bodyPr/>
          <a:lstStyle/>
          <a:p>
            <a:r>
              <a:rPr lang="en-GB" dirty="0"/>
              <a:t>For more information</a:t>
            </a:r>
            <a:endParaRPr lang="en-IE" dirty="0"/>
          </a:p>
        </p:txBody>
      </p:sp>
      <p:sp>
        <p:nvSpPr>
          <p:cNvPr id="4" name="Text Placeholder 3">
            <a:extLst>
              <a:ext uri="{FF2B5EF4-FFF2-40B4-BE49-F238E27FC236}">
                <a16:creationId xmlns:a16="http://schemas.microsoft.com/office/drawing/2014/main" id="{60E1079C-6A40-48FB-A498-0A33F00FF5FD}"/>
              </a:ext>
            </a:extLst>
          </p:cNvPr>
          <p:cNvSpPr>
            <a:spLocks noGrp="1"/>
          </p:cNvSpPr>
          <p:nvPr>
            <p:ph type="body" sz="quarter" idx="14"/>
          </p:nvPr>
        </p:nvSpPr>
        <p:spPr>
          <a:xfrm>
            <a:off x="714394" y="1939641"/>
            <a:ext cx="10566381" cy="994459"/>
          </a:xfrm>
        </p:spPr>
        <p:txBody>
          <a:bodyPr>
            <a:normAutofit/>
          </a:bodyPr>
          <a:lstStyle/>
          <a:p>
            <a:pPr marL="285750" indent="-285750">
              <a:buFont typeface="Arial" panose="020B0604020202020204" pitchFamily="34" charset="0"/>
              <a:buChar char="•"/>
            </a:pPr>
            <a:r>
              <a:rPr lang="en-GB" sz="2400" dirty="0"/>
              <a:t>Robert Dreblow, WFA </a:t>
            </a:r>
            <a:r>
              <a:rPr lang="en-GB" sz="2400" dirty="0">
                <a:hlinkClick r:id="rId2"/>
              </a:rPr>
              <a:t>r.dreblow@wfanet.org</a:t>
            </a:r>
            <a:r>
              <a:rPr lang="en-GB" sz="2400" dirty="0"/>
              <a:t> </a:t>
            </a:r>
          </a:p>
          <a:p>
            <a:pPr marL="285750" indent="-285750">
              <a:buFont typeface="Arial" panose="020B0604020202020204" pitchFamily="34" charset="0"/>
              <a:buChar char="•"/>
            </a:pPr>
            <a:r>
              <a:rPr lang="en-GB" sz="2400" dirty="0"/>
              <a:t>Florian Voigt, Flock Associates </a:t>
            </a:r>
            <a:r>
              <a:rPr lang="en-GB" sz="2400" dirty="0">
                <a:hlinkClick r:id="rId3"/>
              </a:rPr>
              <a:t>florian.voigt@flock-associates.com</a:t>
            </a:r>
            <a:r>
              <a:rPr lang="en-GB" sz="2400" dirty="0"/>
              <a:t> </a:t>
            </a:r>
            <a:endParaRPr lang="en-IE" sz="2400" dirty="0"/>
          </a:p>
        </p:txBody>
      </p:sp>
      <p:pic>
        <p:nvPicPr>
          <p:cNvPr id="8" name="Picture 7" descr="HL_Colour_25mm">
            <a:extLst>
              <a:ext uri="{FF2B5EF4-FFF2-40B4-BE49-F238E27FC236}">
                <a16:creationId xmlns:a16="http://schemas.microsoft.com/office/drawing/2014/main" id="{473DB552-1690-45BA-86F5-5357DDC734E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93" y="3426977"/>
            <a:ext cx="773294" cy="799306"/>
          </a:xfrm>
          <a:prstGeom prst="rect">
            <a:avLst/>
          </a:prstGeom>
          <a:noFill/>
          <a:ln>
            <a:noFill/>
          </a:ln>
        </p:spPr>
      </p:pic>
    </p:spTree>
    <p:extLst>
      <p:ext uri="{BB962C8B-B14F-4D97-AF65-F5344CB8AC3E}">
        <p14:creationId xmlns:p14="http://schemas.microsoft.com/office/powerpoint/2010/main" val="174675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4DE91F-7C00-4124-903E-8D636C31B9B8}"/>
              </a:ext>
            </a:extLst>
          </p:cNvPr>
          <p:cNvSpPr>
            <a:spLocks noGrp="1"/>
          </p:cNvSpPr>
          <p:nvPr>
            <p:ph idx="1"/>
          </p:nvPr>
        </p:nvSpPr>
        <p:spPr>
          <a:xfrm>
            <a:off x="719998" y="1628800"/>
            <a:ext cx="10563753" cy="4536504"/>
          </a:xfrm>
          <a:noFill/>
        </p:spPr>
        <p:txBody>
          <a:bodyPr>
            <a:normAutofit fontScale="92500" lnSpcReduction="10000"/>
          </a:bodyPr>
          <a:lstStyle/>
          <a:p>
            <a:pPr marL="342900" indent="-342900">
              <a:buFont typeface="Arial" panose="020B0604020202020204" pitchFamily="34" charset="0"/>
              <a:buChar char="•"/>
            </a:pPr>
            <a:r>
              <a:rPr lang="en-GB" dirty="0"/>
              <a:t>The marketing operations function is clearly established in marketing organisations (73% have a marketing operations function within their organisation) and still growing in importance. </a:t>
            </a:r>
          </a:p>
          <a:p>
            <a:pPr marL="342900" indent="-342900">
              <a:buFont typeface="Arial" panose="020B0604020202020204" pitchFamily="34" charset="0"/>
              <a:buChar char="•"/>
            </a:pPr>
            <a:r>
              <a:rPr lang="en-GB" dirty="0"/>
              <a:t>Responsibilities are shifting to a more strategic role: leading the marketing performance element of organisations as well as having a strong influence in marketing strategy and capability planning to ensure the marketing department is fit for the future.</a:t>
            </a:r>
          </a:p>
          <a:p>
            <a:pPr marL="342900" indent="-342900">
              <a:buFont typeface="Arial" panose="020B0604020202020204" pitchFamily="34" charset="0"/>
              <a:buChar char="•"/>
            </a:pPr>
            <a:r>
              <a:rPr lang="en-GB" dirty="0"/>
              <a:t>In our fast changing marketing environment, a close relationship with the CMO (over 50% of the Marketing Operations leaders are reporting into the CMO), and the leadership support of the CMO, ensures that business targets are hit and the quality of marketing output is improved.</a:t>
            </a:r>
          </a:p>
          <a:p>
            <a:pPr marL="342900" indent="-342900">
              <a:buFont typeface="Arial" panose="020B0604020202020204" pitchFamily="34" charset="0"/>
              <a:buChar char="•"/>
            </a:pPr>
            <a:r>
              <a:rPr lang="en-GB" dirty="0"/>
              <a:t>Agency management, including KPI setting and tracking, alongside more effective processes, budget control, as well as implementing new technologies and tools are all part of today's responsibilities for marketing operations teams.</a:t>
            </a:r>
          </a:p>
          <a:p>
            <a:pPr marL="342900" indent="-342900">
              <a:buFont typeface="Arial" panose="020B0604020202020204" pitchFamily="34" charset="0"/>
              <a:buChar char="•"/>
            </a:pPr>
            <a:r>
              <a:rPr lang="en-GB" dirty="0"/>
              <a:t>Legacy processes and behaviour, siloed thinking and organisational design, plus the changing agency landscape with data &amp; technology becoming more and more the key driver for change, are all challenges for the marketing operations function.</a:t>
            </a:r>
          </a:p>
        </p:txBody>
      </p:sp>
      <p:sp>
        <p:nvSpPr>
          <p:cNvPr id="3" name="Text Placeholder 2">
            <a:extLst>
              <a:ext uri="{FF2B5EF4-FFF2-40B4-BE49-F238E27FC236}">
                <a16:creationId xmlns:a16="http://schemas.microsoft.com/office/drawing/2014/main" id="{4C3B1CD1-2B29-462F-B615-D3405F9A95DF}"/>
              </a:ext>
            </a:extLst>
          </p:cNvPr>
          <p:cNvSpPr>
            <a:spLocks noGrp="1"/>
          </p:cNvSpPr>
          <p:nvPr>
            <p:ph type="body" sz="quarter" idx="10"/>
          </p:nvPr>
        </p:nvSpPr>
        <p:spPr>
          <a:xfrm>
            <a:off x="717369" y="562333"/>
            <a:ext cx="10563406" cy="778435"/>
          </a:xfrm>
        </p:spPr>
        <p:txBody>
          <a:bodyPr/>
          <a:lstStyle/>
          <a:p>
            <a:r>
              <a:rPr lang="en-GB" dirty="0"/>
              <a:t>Executive Summary</a:t>
            </a:r>
          </a:p>
        </p:txBody>
      </p:sp>
      <p:sp>
        <p:nvSpPr>
          <p:cNvPr id="4" name="Text Placeholder 3">
            <a:extLst>
              <a:ext uri="{FF2B5EF4-FFF2-40B4-BE49-F238E27FC236}">
                <a16:creationId xmlns:a16="http://schemas.microsoft.com/office/drawing/2014/main" id="{4EE3857C-40CE-489A-A32D-EBFD287B64A6}"/>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70552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9" y="562333"/>
            <a:ext cx="10494374" cy="1390524"/>
          </a:xfrm>
        </p:spPr>
        <p:txBody>
          <a:bodyPr>
            <a:normAutofit fontScale="92500"/>
          </a:bodyPr>
          <a:lstStyle/>
          <a:p>
            <a:r>
              <a:rPr lang="en-GB" dirty="0"/>
              <a:t>73% have a marketing operations function within their organisation. Respondents’ roles defined as…</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Which of the following roles best describes your function within your organisation?</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pic>
        <p:nvPicPr>
          <p:cNvPr id="9" name="Graphic 8">
            <a:extLst>
              <a:ext uri="{FF2B5EF4-FFF2-40B4-BE49-F238E27FC236}">
                <a16:creationId xmlns:a16="http://schemas.microsoft.com/office/drawing/2014/main" id="{9843424E-67BE-482C-86ED-7BD6AE3A5A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014" y="2060138"/>
            <a:ext cx="11017224" cy="3817134"/>
          </a:xfrm>
          <a:prstGeom prst="rect">
            <a:avLst/>
          </a:prstGeom>
        </p:spPr>
      </p:pic>
    </p:spTree>
    <p:extLst>
      <p:ext uri="{BB962C8B-B14F-4D97-AF65-F5344CB8AC3E}">
        <p14:creationId xmlns:p14="http://schemas.microsoft.com/office/powerpoint/2010/main" val="240343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p:txBody>
          <a:bodyPr/>
          <a:lstStyle/>
          <a:p>
            <a:r>
              <a:rPr lang="en-GB" dirty="0"/>
              <a:t>Different reasons for </a:t>
            </a:r>
            <a:r>
              <a:rPr lang="en-GB" i="1" dirty="0"/>
              <a:t>not</a:t>
            </a:r>
            <a:r>
              <a:rPr lang="en-GB" dirty="0"/>
              <a:t> having a marketing operations function…</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Could you please share, in a short sentence, why you do not have a marketing operations function? </a:t>
            </a:r>
          </a:p>
          <a:p>
            <a:r>
              <a:rPr lang="en-GB" sz="1000" dirty="0">
                <a:solidFill>
                  <a:schemeClr val="bg1">
                    <a:lumMod val="50000"/>
                  </a:schemeClr>
                </a:solidFill>
              </a:rPr>
              <a:t>Source: WFA &amp; Flock online survey March 2020. Base: 30 companies</a:t>
            </a:r>
            <a:endParaRPr lang="en-IE" sz="1000" dirty="0">
              <a:solidFill>
                <a:schemeClr val="bg1">
                  <a:lumMod val="50000"/>
                </a:schemeClr>
              </a:solidFill>
            </a:endParaRPr>
          </a:p>
        </p:txBody>
      </p:sp>
      <p:graphicFrame>
        <p:nvGraphicFramePr>
          <p:cNvPr id="6" name="Table 6">
            <a:extLst>
              <a:ext uri="{FF2B5EF4-FFF2-40B4-BE49-F238E27FC236}">
                <a16:creationId xmlns:a16="http://schemas.microsoft.com/office/drawing/2014/main" id="{5E53DB7F-AB21-43FE-ADE0-D5A7FEA0848F}"/>
              </a:ext>
            </a:extLst>
          </p:cNvPr>
          <p:cNvGraphicFramePr>
            <a:graphicFrameLocks noGrp="1"/>
          </p:cNvGraphicFramePr>
          <p:nvPr>
            <p:extLst>
              <p:ext uri="{D42A27DB-BD31-4B8C-83A1-F6EECF244321}">
                <p14:modId xmlns:p14="http://schemas.microsoft.com/office/powerpoint/2010/main" val="4196525783"/>
              </p:ext>
            </p:extLst>
          </p:nvPr>
        </p:nvGraphicFramePr>
        <p:xfrm>
          <a:off x="727638" y="2132856"/>
          <a:ext cx="10567590" cy="3708412"/>
        </p:xfrm>
        <a:graphic>
          <a:graphicData uri="http://schemas.openxmlformats.org/drawingml/2006/table">
            <a:tbl>
              <a:tblPr firstRow="1" bandRow="1">
                <a:tableStyleId>{5C22544A-7EE6-4342-B048-85BDC9FD1C3A}</a:tableStyleId>
              </a:tblPr>
              <a:tblGrid>
                <a:gridCol w="5247791">
                  <a:extLst>
                    <a:ext uri="{9D8B030D-6E8A-4147-A177-3AD203B41FA5}">
                      <a16:colId xmlns:a16="http://schemas.microsoft.com/office/drawing/2014/main" val="1086434357"/>
                    </a:ext>
                  </a:extLst>
                </a:gridCol>
                <a:gridCol w="5319799">
                  <a:extLst>
                    <a:ext uri="{9D8B030D-6E8A-4147-A177-3AD203B41FA5}">
                      <a16:colId xmlns:a16="http://schemas.microsoft.com/office/drawing/2014/main" val="4261960798"/>
                    </a:ext>
                  </a:extLst>
                </a:gridCol>
              </a:tblGrid>
              <a:tr h="1728192">
                <a:tc>
                  <a:txBody>
                    <a:bodyPr/>
                    <a:lstStyle/>
                    <a:p>
                      <a:r>
                        <a:rPr lang="en-GB" b="0" dirty="0">
                          <a:solidFill>
                            <a:schemeClr val="tx2"/>
                          </a:solidFill>
                        </a:rPr>
                        <a:t>It’s coming…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“We are currently transforming our marketing &amp; are looking at it for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“One for the future”</a:t>
                      </a:r>
                    </a:p>
                  </a:txBody>
                  <a:tcPr>
                    <a:solidFill>
                      <a:schemeClr val="bg1">
                        <a:lumMod val="95000"/>
                      </a:schemeClr>
                    </a:solidFill>
                  </a:tcPr>
                </a:tc>
                <a:tc>
                  <a:txBody>
                    <a:bodyPr/>
                    <a:lstStyle/>
                    <a:p>
                      <a:r>
                        <a:rPr lang="en-GB" b="0" dirty="0">
                          <a:solidFill>
                            <a:schemeClr val="tx2"/>
                          </a:solidFill>
                        </a:rPr>
                        <a:t>Someone else does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“It’s not a discrete function but part of the overall marketing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“Operations are managed by brand management and market activations”</a:t>
                      </a:r>
                      <a:endParaRPr lang="en-IE" b="0" dirty="0">
                        <a:solidFill>
                          <a:schemeClr val="tx1"/>
                        </a:solidFill>
                      </a:endParaRPr>
                    </a:p>
                  </a:txBody>
                  <a:tcPr>
                    <a:solidFill>
                      <a:schemeClr val="bg1">
                        <a:lumMod val="95000"/>
                      </a:schemeClr>
                    </a:solidFill>
                  </a:tcPr>
                </a:tc>
                <a:extLst>
                  <a:ext uri="{0D108BD9-81ED-4DB2-BD59-A6C34878D82A}">
                    <a16:rowId xmlns:a16="http://schemas.microsoft.com/office/drawing/2014/main" val="3326728423"/>
                  </a:ext>
                </a:extLst>
              </a:tr>
              <a:tr h="1980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2"/>
                          </a:solidFill>
                        </a:rPr>
                        <a:t>Not for 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 have a traditional (field) marketing setup”</a:t>
                      </a:r>
                    </a:p>
                    <a:p>
                      <a:endParaRPr lang="en-IE" b="0" dirty="0">
                        <a:solidFill>
                          <a:schemeClr val="tx1"/>
                        </a:solidFill>
                      </a:endParaRPr>
                    </a:p>
                  </a:txBody>
                  <a:tcPr>
                    <a:solidFill>
                      <a:schemeClr val="bg1">
                        <a:lumMod val="95000"/>
                      </a:schemeClr>
                    </a:solidFill>
                  </a:tcPr>
                </a:tc>
                <a:tc>
                  <a:txBody>
                    <a:bodyPr/>
                    <a:lstStyle/>
                    <a:p>
                      <a:r>
                        <a:rPr lang="en-GB" b="0" dirty="0">
                          <a:solidFill>
                            <a:schemeClr val="tx2"/>
                          </a:solidFill>
                        </a:rPr>
                        <a:t>Not 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 don’t think it’s a conscious decision… In some markets we have marketing services function that could be considered as marketing operations but it's rather the exception than the norm.”</a:t>
                      </a:r>
                    </a:p>
                  </a:txBody>
                  <a:tcPr>
                    <a:solidFill>
                      <a:schemeClr val="bg1">
                        <a:lumMod val="95000"/>
                      </a:schemeClr>
                    </a:solidFill>
                  </a:tcPr>
                </a:tc>
                <a:extLst>
                  <a:ext uri="{0D108BD9-81ED-4DB2-BD59-A6C34878D82A}">
                    <a16:rowId xmlns:a16="http://schemas.microsoft.com/office/drawing/2014/main" val="1751311064"/>
                  </a:ext>
                </a:extLst>
              </a:tr>
            </a:tbl>
          </a:graphicData>
        </a:graphic>
      </p:graphicFrame>
    </p:spTree>
    <p:extLst>
      <p:ext uri="{BB962C8B-B14F-4D97-AF65-F5344CB8AC3E}">
        <p14:creationId xmlns:p14="http://schemas.microsoft.com/office/powerpoint/2010/main" val="418609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0CEF3D-0D33-45BB-A95F-51A9FB5AA8F6}"/>
              </a:ext>
            </a:extLst>
          </p:cNvPr>
          <p:cNvSpPr/>
          <p:nvPr/>
        </p:nvSpPr>
        <p:spPr>
          <a:xfrm>
            <a:off x="0" y="1052736"/>
            <a:ext cx="1634679"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p:txBody>
          <a:bodyPr/>
          <a:lstStyle/>
          <a:p>
            <a:r>
              <a:rPr lang="en-GB" dirty="0"/>
              <a:t>The average* marketing operations function is over 10 years old</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445701"/>
          </a:xfrm>
        </p:spPr>
        <p:txBody>
          <a:bodyPr>
            <a:normAutofit lnSpcReduction="10000"/>
          </a:bodyPr>
          <a:lstStyle/>
          <a:p>
            <a:r>
              <a:rPr lang="en-GB" sz="1000" b="1" dirty="0">
                <a:solidFill>
                  <a:schemeClr val="tx1"/>
                </a:solidFill>
              </a:rPr>
              <a:t>Q: If you have a marketing operations function in your organisation, how established is it?</a:t>
            </a:r>
          </a:p>
          <a:p>
            <a:r>
              <a:rPr lang="en-GB" sz="1000" dirty="0">
                <a:solidFill>
                  <a:schemeClr val="bg1">
                    <a:lumMod val="50000"/>
                  </a:schemeClr>
                </a:solidFill>
              </a:rPr>
              <a:t>Source: WFA &amp; Flock online survey March 2020. Base: 30 companies</a:t>
            </a:r>
          </a:p>
          <a:p>
            <a:r>
              <a:rPr lang="en-GB" sz="1000" dirty="0">
                <a:solidFill>
                  <a:schemeClr val="bg1">
                    <a:lumMod val="50000"/>
                  </a:schemeClr>
                </a:solidFill>
              </a:rPr>
              <a:t>*approximated weighted average based on our sample</a:t>
            </a:r>
            <a:endParaRPr lang="en-IE" sz="1000" dirty="0">
              <a:solidFill>
                <a:schemeClr val="bg1">
                  <a:lumMod val="50000"/>
                </a:schemeClr>
              </a:solidFill>
            </a:endParaRPr>
          </a:p>
        </p:txBody>
      </p:sp>
      <p:pic>
        <p:nvPicPr>
          <p:cNvPr id="8" name="Graphic 7">
            <a:extLst>
              <a:ext uri="{FF2B5EF4-FFF2-40B4-BE49-F238E27FC236}">
                <a16:creationId xmlns:a16="http://schemas.microsoft.com/office/drawing/2014/main" id="{16D80918-FF44-48DD-8A8D-766CF6B73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2631" y="1772816"/>
            <a:ext cx="10451502" cy="4419598"/>
          </a:xfrm>
          <a:prstGeom prst="rect">
            <a:avLst/>
          </a:prstGeom>
        </p:spPr>
      </p:pic>
      <p:pic>
        <p:nvPicPr>
          <p:cNvPr id="6" name="Graphic 5">
            <a:extLst>
              <a:ext uri="{FF2B5EF4-FFF2-40B4-BE49-F238E27FC236}">
                <a16:creationId xmlns:a16="http://schemas.microsoft.com/office/drawing/2014/main" id="{FEDA5ECB-D5EE-4932-BEE7-DC01275F946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1063"/>
          <a:stretch/>
        </p:blipFill>
        <p:spPr>
          <a:xfrm>
            <a:off x="0" y="1970255"/>
            <a:ext cx="1824564" cy="2934889"/>
          </a:xfrm>
          <a:prstGeom prst="rect">
            <a:avLst/>
          </a:prstGeom>
        </p:spPr>
      </p:pic>
    </p:spTree>
    <p:extLst>
      <p:ext uri="{BB962C8B-B14F-4D97-AF65-F5344CB8AC3E}">
        <p14:creationId xmlns:p14="http://schemas.microsoft.com/office/powerpoint/2010/main" val="6103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a:xfrm>
            <a:off x="717368" y="562333"/>
            <a:ext cx="11480981" cy="1390524"/>
          </a:xfrm>
        </p:spPr>
        <p:txBody>
          <a:bodyPr>
            <a:normAutofit fontScale="92500"/>
          </a:bodyPr>
          <a:lstStyle/>
          <a:p>
            <a:r>
              <a:rPr lang="en-GB" dirty="0"/>
              <a:t>Average* of 35 people in marketing ops team. No clear trend in headcount versus spend, but some outliers.</a:t>
            </a:r>
          </a:p>
          <a:p>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165851"/>
            <a:ext cx="10566400" cy="503238"/>
          </a:xfrm>
        </p:spPr>
        <p:txBody>
          <a:bodyPr>
            <a:normAutofit/>
          </a:bodyPr>
          <a:lstStyle/>
          <a:p>
            <a:r>
              <a:rPr lang="en-GB" sz="1000" b="1" dirty="0">
                <a:solidFill>
                  <a:schemeClr val="tx1"/>
                </a:solidFill>
              </a:rPr>
              <a:t>Q: How many people work in your marketing operations department? (plotted against marketing investment bracket averaged out)</a:t>
            </a:r>
          </a:p>
          <a:p>
            <a:r>
              <a:rPr lang="en-GB" sz="1000" dirty="0">
                <a:solidFill>
                  <a:schemeClr val="tx1"/>
                </a:solidFill>
              </a:rPr>
              <a:t>*Approximated weighted average based on our sample</a:t>
            </a:r>
          </a:p>
          <a:p>
            <a:r>
              <a:rPr lang="en-GB" sz="1000" dirty="0">
                <a:solidFill>
                  <a:schemeClr val="bg1">
                    <a:lumMod val="50000"/>
                  </a:schemeClr>
                </a:solidFill>
              </a:rPr>
              <a:t>Source: WFA &amp; Flock online survey March 2020. </a:t>
            </a:r>
            <a:r>
              <a:rPr lang="en-GB" sz="1000" dirty="0" err="1">
                <a:solidFill>
                  <a:schemeClr val="bg1">
                    <a:lumMod val="50000"/>
                  </a:schemeClr>
                </a:solidFill>
              </a:rPr>
              <a:t>Resp</a:t>
            </a:r>
            <a:r>
              <a:rPr lang="en-GB" sz="1000" dirty="0">
                <a:solidFill>
                  <a:schemeClr val="bg1">
                    <a:lumMod val="50000"/>
                  </a:schemeClr>
                </a:solidFill>
              </a:rPr>
              <a:t>: 19 companies</a:t>
            </a:r>
            <a:endParaRPr lang="en-IE" sz="1000" dirty="0">
              <a:solidFill>
                <a:schemeClr val="bg1">
                  <a:lumMod val="50000"/>
                </a:schemeClr>
              </a:solidFill>
            </a:endParaRPr>
          </a:p>
        </p:txBody>
      </p:sp>
      <p:pic>
        <p:nvPicPr>
          <p:cNvPr id="6" name="Graphic 5">
            <a:extLst>
              <a:ext uri="{FF2B5EF4-FFF2-40B4-BE49-F238E27FC236}">
                <a16:creationId xmlns:a16="http://schemas.microsoft.com/office/drawing/2014/main" id="{766F9642-5AF0-4D9C-BFED-20DC22EECA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709" y="2037369"/>
            <a:ext cx="10657759" cy="4043969"/>
          </a:xfrm>
          <a:prstGeom prst="rect">
            <a:avLst/>
          </a:prstGeom>
        </p:spPr>
      </p:pic>
    </p:spTree>
    <p:extLst>
      <p:ext uri="{BB962C8B-B14F-4D97-AF65-F5344CB8AC3E}">
        <p14:creationId xmlns:p14="http://schemas.microsoft.com/office/powerpoint/2010/main" val="5454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08A02C-0336-46B5-B963-084C64404878}"/>
              </a:ext>
            </a:extLst>
          </p:cNvPr>
          <p:cNvSpPr/>
          <p:nvPr/>
        </p:nvSpPr>
        <p:spPr>
          <a:xfrm>
            <a:off x="0" y="1052736"/>
            <a:ext cx="2210743"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p:txBody>
          <a:bodyPr/>
          <a:lstStyle/>
          <a:p>
            <a:r>
              <a:rPr lang="en-GB" dirty="0"/>
              <a:t>On average* the marketing operations team represents 8% of marketing’s headcount</a:t>
            </a:r>
          </a:p>
          <a:p>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093296"/>
            <a:ext cx="10566400" cy="575793"/>
          </a:xfrm>
        </p:spPr>
        <p:txBody>
          <a:bodyPr>
            <a:normAutofit/>
          </a:bodyPr>
          <a:lstStyle/>
          <a:p>
            <a:r>
              <a:rPr lang="en-GB" sz="1000" dirty="0">
                <a:solidFill>
                  <a:schemeClr val="tx1"/>
                </a:solidFill>
              </a:rPr>
              <a:t>Q: Approximately what % of your total marketing team headcount does marketing operations represent?</a:t>
            </a:r>
          </a:p>
          <a:p>
            <a:r>
              <a:rPr lang="en-GB" sz="1000" dirty="0">
                <a:solidFill>
                  <a:schemeClr val="tx1"/>
                </a:solidFill>
              </a:rPr>
              <a:t>*Approximated weighted average based on our sample</a:t>
            </a:r>
          </a:p>
          <a:p>
            <a:r>
              <a:rPr lang="en-GB" sz="1000" dirty="0">
                <a:solidFill>
                  <a:schemeClr val="bg1">
                    <a:lumMod val="50000"/>
                  </a:schemeClr>
                </a:solidFill>
              </a:rPr>
              <a:t>Source: WFA &amp; Flock online survey March 2020. Base: 30 companies</a:t>
            </a:r>
          </a:p>
          <a:p>
            <a:endParaRPr lang="en-IE" sz="1000" dirty="0">
              <a:solidFill>
                <a:schemeClr val="bg1">
                  <a:lumMod val="50000"/>
                </a:schemeClr>
              </a:solidFill>
            </a:endParaRPr>
          </a:p>
        </p:txBody>
      </p:sp>
      <p:pic>
        <p:nvPicPr>
          <p:cNvPr id="6" name="Graphic 5">
            <a:extLst>
              <a:ext uri="{FF2B5EF4-FFF2-40B4-BE49-F238E27FC236}">
                <a16:creationId xmlns:a16="http://schemas.microsoft.com/office/drawing/2014/main" id="{F9A8558D-8F92-40DB-93AA-77277AE57AA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6157"/>
          <a:stretch/>
        </p:blipFill>
        <p:spPr>
          <a:xfrm>
            <a:off x="0" y="2342891"/>
            <a:ext cx="1180601" cy="2861068"/>
          </a:xfrm>
          <a:prstGeom prst="rect">
            <a:avLst/>
          </a:prstGeom>
        </p:spPr>
      </p:pic>
      <p:pic>
        <p:nvPicPr>
          <p:cNvPr id="8" name="Graphic 7">
            <a:extLst>
              <a:ext uri="{FF2B5EF4-FFF2-40B4-BE49-F238E27FC236}">
                <a16:creationId xmlns:a16="http://schemas.microsoft.com/office/drawing/2014/main" id="{5B6CF0EB-ABF5-4AB1-9724-74D29F4F7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6647" y="2274673"/>
            <a:ext cx="9656736" cy="3464372"/>
          </a:xfrm>
          <a:prstGeom prst="rect">
            <a:avLst/>
          </a:prstGeom>
        </p:spPr>
      </p:pic>
    </p:spTree>
    <p:extLst>
      <p:ext uri="{BB962C8B-B14F-4D97-AF65-F5344CB8AC3E}">
        <p14:creationId xmlns:p14="http://schemas.microsoft.com/office/powerpoint/2010/main" val="87736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FA527B-9EF9-4C7D-B440-C42F781E0534}"/>
              </a:ext>
            </a:extLst>
          </p:cNvPr>
          <p:cNvSpPr>
            <a:spLocks noGrp="1"/>
          </p:cNvSpPr>
          <p:nvPr>
            <p:ph type="body" sz="quarter" idx="10"/>
          </p:nvPr>
        </p:nvSpPr>
        <p:spPr/>
        <p:txBody>
          <a:bodyPr/>
          <a:lstStyle/>
          <a:p>
            <a:r>
              <a:rPr lang="en-GB" dirty="0"/>
              <a:t>As the team matures, the headcount rises</a:t>
            </a:r>
            <a:endParaRPr lang="en-IE" dirty="0"/>
          </a:p>
        </p:txBody>
      </p:sp>
      <p:sp>
        <p:nvSpPr>
          <p:cNvPr id="5" name="Text Placeholder 3">
            <a:extLst>
              <a:ext uri="{FF2B5EF4-FFF2-40B4-BE49-F238E27FC236}">
                <a16:creationId xmlns:a16="http://schemas.microsoft.com/office/drawing/2014/main" id="{4FE436C4-CDD1-40AB-B92D-22A40B98E872}"/>
              </a:ext>
            </a:extLst>
          </p:cNvPr>
          <p:cNvSpPr>
            <a:spLocks noGrp="1"/>
          </p:cNvSpPr>
          <p:nvPr>
            <p:ph type="body" sz="quarter" idx="14"/>
          </p:nvPr>
        </p:nvSpPr>
        <p:spPr>
          <a:xfrm>
            <a:off x="717550" y="6295667"/>
            <a:ext cx="10566400" cy="373421"/>
          </a:xfrm>
        </p:spPr>
        <p:txBody>
          <a:bodyPr>
            <a:normAutofit/>
          </a:bodyPr>
          <a:lstStyle/>
          <a:p>
            <a:r>
              <a:rPr lang="en-GB" sz="1000" b="1" dirty="0">
                <a:solidFill>
                  <a:schemeClr val="tx1"/>
                </a:solidFill>
              </a:rPr>
              <a:t>Q: How many people work in your marketing operations department? (plotted against how many years the team has been established)</a:t>
            </a:r>
          </a:p>
          <a:p>
            <a:r>
              <a:rPr lang="en-GB" sz="1000" dirty="0">
                <a:solidFill>
                  <a:schemeClr val="bg1">
                    <a:lumMod val="50000"/>
                  </a:schemeClr>
                </a:solidFill>
              </a:rPr>
              <a:t>Source: WFA &amp; Flock online survey March 2020. </a:t>
            </a:r>
            <a:r>
              <a:rPr lang="en-GB" sz="1000" dirty="0" err="1">
                <a:solidFill>
                  <a:schemeClr val="bg1">
                    <a:lumMod val="50000"/>
                  </a:schemeClr>
                </a:solidFill>
              </a:rPr>
              <a:t>Resp</a:t>
            </a:r>
            <a:r>
              <a:rPr lang="en-GB" sz="1000" dirty="0">
                <a:solidFill>
                  <a:schemeClr val="bg1">
                    <a:lumMod val="50000"/>
                  </a:schemeClr>
                </a:solidFill>
              </a:rPr>
              <a:t>: 19 companies</a:t>
            </a:r>
            <a:endParaRPr lang="en-IE" sz="1000" dirty="0">
              <a:solidFill>
                <a:schemeClr val="bg1">
                  <a:lumMod val="50000"/>
                </a:schemeClr>
              </a:solidFill>
            </a:endParaRPr>
          </a:p>
        </p:txBody>
      </p:sp>
      <p:pic>
        <p:nvPicPr>
          <p:cNvPr id="8" name="Graphic 7">
            <a:extLst>
              <a:ext uri="{FF2B5EF4-FFF2-40B4-BE49-F238E27FC236}">
                <a16:creationId xmlns:a16="http://schemas.microsoft.com/office/drawing/2014/main" id="{5F775049-DA8C-4CE6-9662-102F8C58D5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36" y="1700808"/>
            <a:ext cx="10923445" cy="4121669"/>
          </a:xfrm>
          <a:prstGeom prst="rect">
            <a:avLst/>
          </a:prstGeom>
        </p:spPr>
      </p:pic>
    </p:spTree>
    <p:extLst>
      <p:ext uri="{BB962C8B-B14F-4D97-AF65-F5344CB8AC3E}">
        <p14:creationId xmlns:p14="http://schemas.microsoft.com/office/powerpoint/2010/main" val="1917363210"/>
      </p:ext>
    </p:extLst>
  </p:cSld>
  <p:clrMapOvr>
    <a:masterClrMapping/>
  </p:clrMapOvr>
</p:sld>
</file>

<file path=ppt/theme/theme1.xml><?xml version="1.0" encoding="utf-8"?>
<a:theme xmlns:a="http://schemas.openxmlformats.org/drawingml/2006/main" name="PPT Template 2017">
  <a:themeElements>
    <a:clrScheme name="Custom 2">
      <a:dk1>
        <a:srgbClr val="1E1E1E"/>
      </a:dk1>
      <a:lt1>
        <a:srgbClr val="FFFFFF"/>
      </a:lt1>
      <a:dk2>
        <a:srgbClr val="FF003C"/>
      </a:dk2>
      <a:lt2>
        <a:srgbClr val="E6E6E6"/>
      </a:lt2>
      <a:accent1>
        <a:srgbClr val="FF003C"/>
      </a:accent1>
      <a:accent2>
        <a:srgbClr val="464646"/>
      </a:accent2>
      <a:accent3>
        <a:srgbClr val="00D6EB"/>
      </a:accent3>
      <a:accent4>
        <a:srgbClr val="9514FF"/>
      </a:accent4>
      <a:accent5>
        <a:srgbClr val="FFC502"/>
      </a:accent5>
      <a:accent6>
        <a:srgbClr val="FF387F"/>
      </a:accent6>
      <a:hlink>
        <a:srgbClr val="FF003C"/>
      </a:hlink>
      <a:folHlink>
        <a:srgbClr val="1E1E1E"/>
      </a:folHlink>
    </a:clrScheme>
    <a:fontScheme name="Jungka">
      <a:majorFont>
        <a:latin typeface="Jungka"/>
        <a:ea typeface=""/>
        <a:cs typeface=""/>
      </a:majorFont>
      <a:minorFont>
        <a:latin typeface="Jungk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3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spAutoFit/>
      </a:bodyPr>
      <a:lstStyle>
        <a:defPPr>
          <a:defRPr sz="1600" dirty="0" smtClean="0">
            <a:solidFill>
              <a:schemeClr val="bg1"/>
            </a:solidFill>
          </a:defRPr>
        </a:defPPr>
      </a:lstStyle>
    </a:txDef>
  </a:objectDefaults>
  <a:extraClrSchemeLst/>
  <a:extLst>
    <a:ext uri="{05A4C25C-085E-4340-85A3-A5531E510DB2}">
      <thm15:themeFamily xmlns:thm15="http://schemas.microsoft.com/office/thememl/2012/main" name="Presentation2" id="{985A3384-930E-4206-9348-E4A915A25FF5}" vid="{9713F003-5FAC-405B-BBBF-1EF596A4176C}"/>
    </a:ext>
  </a:extLst>
</a:theme>
</file>

<file path=ppt/theme/theme2.xml><?xml version="1.0" encoding="utf-8"?>
<a:theme xmlns:a="http://schemas.openxmlformats.org/drawingml/2006/main" name="Office Theme">
  <a:themeElements>
    <a:clrScheme name="Custom 1">
      <a:dk1>
        <a:srgbClr val="1E1E1E"/>
      </a:dk1>
      <a:lt1>
        <a:srgbClr val="FFFFFF"/>
      </a:lt1>
      <a:dk2>
        <a:srgbClr val="FF003C"/>
      </a:dk2>
      <a:lt2>
        <a:srgbClr val="E6E6E6"/>
      </a:lt2>
      <a:accent1>
        <a:srgbClr val="FF003C"/>
      </a:accent1>
      <a:accent2>
        <a:srgbClr val="464646"/>
      </a:accent2>
      <a:accent3>
        <a:srgbClr val="00D6EB"/>
      </a:accent3>
      <a:accent4>
        <a:srgbClr val="9514FF"/>
      </a:accent4>
      <a:accent5>
        <a:srgbClr val="FFC502"/>
      </a:accent5>
      <a:accent6>
        <a:srgbClr val="FF387F"/>
      </a:accent6>
      <a:hlink>
        <a:srgbClr val="FF003C"/>
      </a:hlink>
      <a:folHlink>
        <a:srgbClr val="1E1E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DC3411FE5D0549AB3737C8B7C0C181" ma:contentTypeVersion="12" ma:contentTypeDescription="Create a new document." ma:contentTypeScope="" ma:versionID="5bb71ec1f83a24b82fbf58f9308d3764">
  <xsd:schema xmlns:xsd="http://www.w3.org/2001/XMLSchema" xmlns:xs="http://www.w3.org/2001/XMLSchema" xmlns:p="http://schemas.microsoft.com/office/2006/metadata/properties" xmlns:ns2="21ec640b-e5e5-4c54-91de-af1241c1adf9" xmlns:ns3="f725c7d4-f2cc-405f-ab3e-c98fce8c4809" targetNamespace="http://schemas.microsoft.com/office/2006/metadata/properties" ma:root="true" ma:fieldsID="c9a8bafb6623b2ff99dc76fb2de592cd" ns2:_="" ns3:_="">
    <xsd:import namespace="21ec640b-e5e5-4c54-91de-af1241c1adf9"/>
    <xsd:import namespace="f725c7d4-f2cc-405f-ab3e-c98fce8c48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c640b-e5e5-4c54-91de-af1241c1a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25c7d4-f2cc-405f-ab3e-c98fce8c48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6D68BC-6668-46A4-A70D-7ACBA25C1BE8}">
  <ds:schemaRefs>
    <ds:schemaRef ds:uri="http://schemas.microsoft.com/sharepoint/v3/contenttype/forms"/>
  </ds:schemaRefs>
</ds:datastoreItem>
</file>

<file path=customXml/itemProps2.xml><?xml version="1.0" encoding="utf-8"?>
<ds:datastoreItem xmlns:ds="http://schemas.openxmlformats.org/officeDocument/2006/customXml" ds:itemID="{F5762C1B-147C-403E-ACE2-CD4EEB1F398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9EEFF2-F254-4797-BC41-20A5CC96B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c640b-e5e5-4c54-91de-af1241c1adf9"/>
    <ds:schemaRef ds:uri="f725c7d4-f2cc-405f-ab3e-c98fce8c4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WFA PPT Template Jungka</Template>
  <TotalTime>10994</TotalTime>
  <Words>3405</Words>
  <Application>Microsoft Office PowerPoint</Application>
  <PresentationFormat>Custom</PresentationFormat>
  <Paragraphs>184</Paragraphs>
  <Slides>21</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Jungka</vt:lpstr>
      <vt:lpstr>Times</vt:lpstr>
      <vt:lpstr>Arial</vt:lpstr>
      <vt:lpstr>Courier New</vt:lpstr>
      <vt:lpstr>Tahoma</vt:lpstr>
      <vt:lpstr>PPT Template 2017</vt:lpstr>
      <vt:lpstr>Marketing Operations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Dreblow</dc:creator>
  <cp:lastModifiedBy>Robert Dreblow</cp:lastModifiedBy>
  <cp:revision>165</cp:revision>
  <dcterms:created xsi:type="dcterms:W3CDTF">2019-11-18T09:25:27Z</dcterms:created>
  <dcterms:modified xsi:type="dcterms:W3CDTF">2020-05-11T11:48:19Z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0x010100A9DC3411FE5D0549AB3737C8B7C0C181</vt:lpwstr>
  </property>
</Properties>
</file>